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10287000" cx="18288000"/>
  <p:notesSz cx="6858000" cy="9144000"/>
  <p:embeddedFontLst>
    <p:embeddedFont>
      <p:font typeface="DM Serif Display"/>
      <p:regular r:id="rId21"/>
      <p: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23" roundtripDataSignature="AMtx7mjB8I8wmg9j4vYScK29VcPhpu4NN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22" Type="http://schemas.openxmlformats.org/officeDocument/2006/relationships/font" Target="fonts/DMSerifDisplay-italic.fntdata"/><Relationship Id="rId10" Type="http://schemas.openxmlformats.org/officeDocument/2006/relationships/slide" Target="slides/slide4.xml"/><Relationship Id="rId21" Type="http://schemas.openxmlformats.org/officeDocument/2006/relationships/font" Target="fonts/DMSerifDisplay-regular.fntdata"/><Relationship Id="rId13" Type="http://schemas.openxmlformats.org/officeDocument/2006/relationships/slide" Target="slides/slide7.xml"/><Relationship Id="rId12" Type="http://schemas.openxmlformats.org/officeDocument/2006/relationships/slide" Target="slides/slide6.xml"/><Relationship Id="rId23" Type="http://customschemas.google.com/relationships/presentationmetadata" Target="meta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2.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jpg>
</file>

<file path=ppt/media/image11.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3696472c30c_2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g3696472c30c_2_7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4"/>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5"/>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5"/>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6" name="Shape 86"/>
        <p:cNvGrpSpPr/>
        <p:nvPr/>
      </p:nvGrpSpPr>
      <p:grpSpPr>
        <a:xfrm>
          <a:off x="0" y="0"/>
          <a:ext cx="0" cy="0"/>
          <a:chOff x="0" y="0"/>
          <a:chExt cx="0" cy="0"/>
        </a:xfrm>
      </p:grpSpPr>
      <p:sp>
        <p:nvSpPr>
          <p:cNvPr id="87" name="Google Shape;87;g3696472c30c_2_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g3696472c30c_2_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g3696472c30c_2_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0" name="Shape 90"/>
        <p:cNvGrpSpPr/>
        <p:nvPr/>
      </p:nvGrpSpPr>
      <p:grpSpPr>
        <a:xfrm>
          <a:off x="0" y="0"/>
          <a:ext cx="0" cy="0"/>
          <a:chOff x="0" y="0"/>
          <a:chExt cx="0" cy="0"/>
        </a:xfrm>
      </p:grpSpPr>
      <p:sp>
        <p:nvSpPr>
          <p:cNvPr id="91" name="Google Shape;91;g3696472c30c_2_10"/>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2" name="Google Shape;92;g3696472c30c_2_10"/>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93" name="Google Shape;93;g3696472c30c_2_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g3696472c30c_2_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g3696472c30c_2_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96" name="Shape 96"/>
        <p:cNvGrpSpPr/>
        <p:nvPr/>
      </p:nvGrpSpPr>
      <p:grpSpPr>
        <a:xfrm>
          <a:off x="0" y="0"/>
          <a:ext cx="0" cy="0"/>
          <a:chOff x="0" y="0"/>
          <a:chExt cx="0" cy="0"/>
        </a:xfrm>
      </p:grpSpPr>
      <p:sp>
        <p:nvSpPr>
          <p:cNvPr id="97" name="Google Shape;97;g3696472c30c_2_1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8" name="Google Shape;98;g3696472c30c_2_1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9" name="Google Shape;99;g3696472c30c_2_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g3696472c30c_2_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g3696472c30c_2_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2" name="Shape 102"/>
        <p:cNvGrpSpPr/>
        <p:nvPr/>
      </p:nvGrpSpPr>
      <p:grpSpPr>
        <a:xfrm>
          <a:off x="0" y="0"/>
          <a:ext cx="0" cy="0"/>
          <a:chOff x="0" y="0"/>
          <a:chExt cx="0" cy="0"/>
        </a:xfrm>
      </p:grpSpPr>
      <p:sp>
        <p:nvSpPr>
          <p:cNvPr id="103" name="Google Shape;103;g3696472c30c_2_22"/>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4" name="Google Shape;104;g3696472c30c_2_22"/>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105" name="Google Shape;105;g3696472c30c_2_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6" name="Google Shape;106;g3696472c30c_2_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 name="Google Shape;107;g3696472c30c_2_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08" name="Shape 108"/>
        <p:cNvGrpSpPr/>
        <p:nvPr/>
      </p:nvGrpSpPr>
      <p:grpSpPr>
        <a:xfrm>
          <a:off x="0" y="0"/>
          <a:ext cx="0" cy="0"/>
          <a:chOff x="0" y="0"/>
          <a:chExt cx="0" cy="0"/>
        </a:xfrm>
      </p:grpSpPr>
      <p:sp>
        <p:nvSpPr>
          <p:cNvPr id="109" name="Google Shape;109;g3696472c30c_2_2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0" name="Google Shape;110;g3696472c30c_2_28"/>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111" name="Google Shape;111;g3696472c30c_2_28"/>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112" name="Google Shape;112;g3696472c30c_2_2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g3696472c30c_2_2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g3696472c30c_2_2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15" name="Shape 115"/>
        <p:cNvGrpSpPr/>
        <p:nvPr/>
      </p:nvGrpSpPr>
      <p:grpSpPr>
        <a:xfrm>
          <a:off x="0" y="0"/>
          <a:ext cx="0" cy="0"/>
          <a:chOff x="0" y="0"/>
          <a:chExt cx="0" cy="0"/>
        </a:xfrm>
      </p:grpSpPr>
      <p:sp>
        <p:nvSpPr>
          <p:cNvPr id="116" name="Google Shape;116;g3696472c30c_2_3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7" name="Google Shape;117;g3696472c30c_2_35"/>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118" name="Google Shape;118;g3696472c30c_2_35"/>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19" name="Google Shape;119;g3696472c30c_2_35"/>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120" name="Google Shape;120;g3696472c30c_2_35"/>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21" name="Google Shape;121;g3696472c30c_2_3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2" name="Google Shape;122;g3696472c30c_2_3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3" name="Google Shape;123;g3696472c30c_2_3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4" name="Shape 124"/>
        <p:cNvGrpSpPr/>
        <p:nvPr/>
      </p:nvGrpSpPr>
      <p:grpSpPr>
        <a:xfrm>
          <a:off x="0" y="0"/>
          <a:ext cx="0" cy="0"/>
          <a:chOff x="0" y="0"/>
          <a:chExt cx="0" cy="0"/>
        </a:xfrm>
      </p:grpSpPr>
      <p:sp>
        <p:nvSpPr>
          <p:cNvPr id="125" name="Google Shape;125;g3696472c30c_2_4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6" name="Google Shape;126;g3696472c30c_2_4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7" name="Google Shape;127;g3696472c30c_2_4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8" name="Google Shape;128;g3696472c30c_2_4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29" name="Shape 129"/>
        <p:cNvGrpSpPr/>
        <p:nvPr/>
      </p:nvGrpSpPr>
      <p:grpSpPr>
        <a:xfrm>
          <a:off x="0" y="0"/>
          <a:ext cx="0" cy="0"/>
          <a:chOff x="0" y="0"/>
          <a:chExt cx="0" cy="0"/>
        </a:xfrm>
      </p:grpSpPr>
      <p:sp>
        <p:nvSpPr>
          <p:cNvPr id="130" name="Google Shape;130;g3696472c30c_2_4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1" name="Google Shape;131;g3696472c30c_2_4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132" name="Google Shape;132;g3696472c30c_2_4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133" name="Google Shape;133;g3696472c30c_2_4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4" name="Google Shape;134;g3696472c30c_2_4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g3696472c30c_2_4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6"/>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6"/>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36" name="Shape 136"/>
        <p:cNvGrpSpPr/>
        <p:nvPr/>
      </p:nvGrpSpPr>
      <p:grpSpPr>
        <a:xfrm>
          <a:off x="0" y="0"/>
          <a:ext cx="0" cy="0"/>
          <a:chOff x="0" y="0"/>
          <a:chExt cx="0" cy="0"/>
        </a:xfrm>
      </p:grpSpPr>
      <p:sp>
        <p:nvSpPr>
          <p:cNvPr id="137" name="Google Shape;137;g3696472c30c_2_56"/>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8" name="Google Shape;138;g3696472c30c_2_56"/>
          <p:cNvSpPr/>
          <p:nvPr>
            <p:ph idx="2" type="pic"/>
          </p:nvPr>
        </p:nvSpPr>
        <p:spPr>
          <a:xfrm>
            <a:off x="1792288" y="612775"/>
            <a:ext cx="5486400" cy="4114800"/>
          </a:xfrm>
          <a:prstGeom prst="rect">
            <a:avLst/>
          </a:prstGeom>
          <a:noFill/>
          <a:ln>
            <a:noFill/>
          </a:ln>
        </p:spPr>
      </p:sp>
      <p:sp>
        <p:nvSpPr>
          <p:cNvPr id="139" name="Google Shape;139;g3696472c30c_2_56"/>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140" name="Google Shape;140;g3696472c30c_2_5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1" name="Google Shape;141;g3696472c30c_2_5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2" name="Google Shape;142;g3696472c30c_2_5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43" name="Shape 143"/>
        <p:cNvGrpSpPr/>
        <p:nvPr/>
      </p:nvGrpSpPr>
      <p:grpSpPr>
        <a:xfrm>
          <a:off x="0" y="0"/>
          <a:ext cx="0" cy="0"/>
          <a:chOff x="0" y="0"/>
          <a:chExt cx="0" cy="0"/>
        </a:xfrm>
      </p:grpSpPr>
      <p:sp>
        <p:nvSpPr>
          <p:cNvPr id="144" name="Google Shape;144;g3696472c30c_2_6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5" name="Google Shape;145;g3696472c30c_2_63"/>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46" name="Google Shape;146;g3696472c30c_2_6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7" name="Google Shape;147;g3696472c30c_2_6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8" name="Google Shape;148;g3696472c30c_2_6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49" name="Shape 149"/>
        <p:cNvGrpSpPr/>
        <p:nvPr/>
      </p:nvGrpSpPr>
      <p:grpSpPr>
        <a:xfrm>
          <a:off x="0" y="0"/>
          <a:ext cx="0" cy="0"/>
          <a:chOff x="0" y="0"/>
          <a:chExt cx="0" cy="0"/>
        </a:xfrm>
      </p:grpSpPr>
      <p:sp>
        <p:nvSpPr>
          <p:cNvPr id="150" name="Google Shape;150;g3696472c30c_2_69"/>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1" name="Google Shape;151;g3696472c30c_2_69"/>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52" name="Google Shape;152;g3696472c30c_2_6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3" name="Google Shape;153;g3696472c30c_2_6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4" name="Google Shape;154;g3696472c30c_2_6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8"/>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8"/>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9"/>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19"/>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0"/>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20"/>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20"/>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20"/>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2"/>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2"/>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22"/>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3"/>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3"/>
          <p:cNvSpPr/>
          <p:nvPr>
            <p:ph idx="2" type="pic"/>
          </p:nvPr>
        </p:nvSpPr>
        <p:spPr>
          <a:xfrm>
            <a:off x="1792288" y="612775"/>
            <a:ext cx="5486400" cy="4114800"/>
          </a:xfrm>
          <a:prstGeom prst="rect">
            <a:avLst/>
          </a:prstGeom>
          <a:noFill/>
          <a:ln>
            <a:noFill/>
          </a:ln>
        </p:spPr>
      </p:sp>
      <p:sp>
        <p:nvSpPr>
          <p:cNvPr id="64" name="Google Shape;64;p23"/>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0" name="Shape 80"/>
        <p:cNvGrpSpPr/>
        <p:nvPr/>
      </p:nvGrpSpPr>
      <p:grpSpPr>
        <a:xfrm>
          <a:off x="0" y="0"/>
          <a:ext cx="0" cy="0"/>
          <a:chOff x="0" y="0"/>
          <a:chExt cx="0" cy="0"/>
        </a:xfrm>
      </p:grpSpPr>
      <p:sp>
        <p:nvSpPr>
          <p:cNvPr id="81" name="Google Shape;81;g3696472c30c_2_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2" name="Google Shape;82;g3696472c30c_2_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3" name="Google Shape;83;g3696472c30c_2_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4" name="Google Shape;84;g3696472c30c_2_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5" name="Google Shape;85;g3696472c30c_2_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jp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4.jp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s://snap.stanford.edu/data/ego-Facebook.html" TargetMode="External"/><Relationship Id="rId4" Type="http://schemas.openxmlformats.org/officeDocument/2006/relationships/hyperlink" Target="https://bookdown.org/omarlizardo/_main/6-origins.html#origins" TargetMode="External"/><Relationship Id="rId9" Type="http://schemas.openxmlformats.org/officeDocument/2006/relationships/hyperlink" Target="https://doi.org/10.48550/arXiv.1806.01973" TargetMode="External"/><Relationship Id="rId5" Type="http://schemas.openxmlformats.org/officeDocument/2006/relationships/hyperlink" Target="https://doi.org/10.48550/arXiv.2405.18011" TargetMode="External"/><Relationship Id="rId6" Type="http://schemas.openxmlformats.org/officeDocument/2006/relationships/hyperlink" Target="https://doi.org/10.3390/app15084503" TargetMode="External"/><Relationship Id="rId7" Type="http://schemas.openxmlformats.org/officeDocument/2006/relationships/hyperlink" Target="https://openreview.net/pdf?id=U3TzIAg5Dg" TargetMode="External"/><Relationship Id="rId8" Type="http://schemas.openxmlformats.org/officeDocument/2006/relationships/hyperlink" Target="https://doi.org/10.48550/arXiv.1806.01973"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4.jp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4.jp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4.jpg"/><Relationship Id="rId4" Type="http://schemas.openxmlformats.org/officeDocument/2006/relationships/image" Target="../media/image7.png"/><Relationship Id="rId5" Type="http://schemas.openxmlformats.org/officeDocument/2006/relationships/image" Target="../media/image6.png"/><Relationship Id="rId6" Type="http://schemas.openxmlformats.org/officeDocument/2006/relationships/image" Target="../media/image8.png"/><Relationship Id="rId7"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4.jp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4.jp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mt="50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0" name="Google Shape;160;p1"/>
          <p:cNvSpPr txBox="1"/>
          <p:nvPr/>
        </p:nvSpPr>
        <p:spPr>
          <a:xfrm>
            <a:off x="1028700" y="942975"/>
            <a:ext cx="16230600" cy="158812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lang="en-US" sz="4600">
                <a:solidFill>
                  <a:srgbClr val="000000"/>
                </a:solidFill>
                <a:latin typeface="DM Serif Display"/>
                <a:ea typeface="DM Serif Display"/>
                <a:cs typeface="DM Serif Display"/>
                <a:sym typeface="DM Serif Display"/>
              </a:rPr>
              <a:t>ClusterQuest - Unlocking Social Network Insights with Graph Clustering</a:t>
            </a:r>
            <a:endParaRPr/>
          </a:p>
        </p:txBody>
      </p:sp>
      <p:sp>
        <p:nvSpPr>
          <p:cNvPr id="161" name="Google Shape;161;p1"/>
          <p:cNvSpPr txBox="1"/>
          <p:nvPr/>
        </p:nvSpPr>
        <p:spPr>
          <a:xfrm>
            <a:off x="3731214" y="2728667"/>
            <a:ext cx="11056381" cy="913298"/>
          </a:xfrm>
          <a:prstGeom prst="rect">
            <a:avLst/>
          </a:prstGeom>
          <a:noFill/>
          <a:ln>
            <a:noFill/>
          </a:ln>
        </p:spPr>
        <p:txBody>
          <a:bodyPr anchorCtr="0" anchor="t" bIns="0" lIns="0" spcFirstLastPara="1" rIns="0" wrap="square" tIns="0">
            <a:spAutoFit/>
          </a:bodyPr>
          <a:lstStyle/>
          <a:p>
            <a:pPr indent="0" lvl="0" marL="0" marR="0" rtl="0" algn="ctr">
              <a:lnSpc>
                <a:spcPct val="139992"/>
              </a:lnSpc>
              <a:spcBef>
                <a:spcPts val="0"/>
              </a:spcBef>
              <a:spcAft>
                <a:spcPts val="0"/>
              </a:spcAft>
              <a:buNone/>
            </a:pPr>
            <a:r>
              <a:rPr lang="en-US" sz="2673">
                <a:solidFill>
                  <a:srgbClr val="000000"/>
                </a:solidFill>
                <a:latin typeface="Arial"/>
                <a:ea typeface="Arial"/>
                <a:cs typeface="Arial"/>
                <a:sym typeface="Arial"/>
              </a:rPr>
              <a:t>UNDERSTANDING COMMUNITIES IN FACEBOOK-LIKE PLATFORMS</a:t>
            </a:r>
            <a:endParaRPr/>
          </a:p>
        </p:txBody>
      </p:sp>
      <p:sp>
        <p:nvSpPr>
          <p:cNvPr id="162" name="Google Shape;162;p1"/>
          <p:cNvSpPr txBox="1"/>
          <p:nvPr/>
        </p:nvSpPr>
        <p:spPr>
          <a:xfrm>
            <a:off x="7671329" y="8480425"/>
            <a:ext cx="2945342" cy="537845"/>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lang="en-US" sz="3200">
                <a:solidFill>
                  <a:srgbClr val="000000"/>
                </a:solidFill>
                <a:latin typeface="DM Serif Display"/>
                <a:ea typeface="DM Serif Display"/>
                <a:cs typeface="DM Serif Display"/>
                <a:sym typeface="DM Serif Display"/>
              </a:rPr>
              <a:t>AAI-510</a:t>
            </a:r>
            <a:endParaRPr/>
          </a:p>
        </p:txBody>
      </p:sp>
      <p:sp>
        <p:nvSpPr>
          <p:cNvPr id="163" name="Google Shape;163;p1"/>
          <p:cNvSpPr txBox="1"/>
          <p:nvPr/>
        </p:nvSpPr>
        <p:spPr>
          <a:xfrm>
            <a:off x="7418762" y="9142095"/>
            <a:ext cx="3450476" cy="273685"/>
          </a:xfrm>
          <a:prstGeom prst="rect">
            <a:avLst/>
          </a:prstGeom>
          <a:noFill/>
          <a:ln>
            <a:noFill/>
          </a:ln>
        </p:spPr>
        <p:txBody>
          <a:bodyPr anchorCtr="0" anchor="t" bIns="0" lIns="0" spcFirstLastPara="1" rIns="0" wrap="square" tIns="0">
            <a:spAutoFit/>
          </a:bodyPr>
          <a:lstStyle/>
          <a:p>
            <a:pPr indent="0" lvl="0" marL="0" marR="0" rtl="0" algn="ctr">
              <a:lnSpc>
                <a:spcPct val="140025"/>
              </a:lnSpc>
              <a:spcBef>
                <a:spcPts val="0"/>
              </a:spcBef>
              <a:spcAft>
                <a:spcPts val="0"/>
              </a:spcAft>
              <a:buNone/>
            </a:pPr>
            <a:r>
              <a:rPr lang="en-US" sz="1599">
                <a:solidFill>
                  <a:srgbClr val="000000"/>
                </a:solidFill>
                <a:latin typeface="Arial"/>
                <a:ea typeface="Arial"/>
                <a:cs typeface="Arial"/>
                <a:sym typeface="Arial"/>
              </a:rPr>
              <a:t>SUMMER 2025 USD</a:t>
            </a:r>
            <a:endParaRPr/>
          </a:p>
        </p:txBody>
      </p:sp>
      <p:sp>
        <p:nvSpPr>
          <p:cNvPr id="164" name="Google Shape;164;p1"/>
          <p:cNvSpPr txBox="1"/>
          <p:nvPr/>
        </p:nvSpPr>
        <p:spPr>
          <a:xfrm>
            <a:off x="1396365" y="4269098"/>
            <a:ext cx="7246309" cy="4911097"/>
          </a:xfrm>
          <a:prstGeom prst="rect">
            <a:avLst/>
          </a:prstGeom>
          <a:noFill/>
          <a:ln>
            <a:noFill/>
          </a:ln>
        </p:spPr>
        <p:txBody>
          <a:bodyPr anchorCtr="0" anchor="t" bIns="0" lIns="0" spcFirstLastPara="1" rIns="0" wrap="square" tIns="0">
            <a:spAutoFit/>
          </a:bodyPr>
          <a:lstStyle/>
          <a:p>
            <a:pPr indent="0" lvl="0" marL="0" marR="0" rtl="0" algn="l">
              <a:lnSpc>
                <a:spcPct val="140038"/>
              </a:lnSpc>
              <a:spcBef>
                <a:spcPts val="0"/>
              </a:spcBef>
              <a:spcAft>
                <a:spcPts val="0"/>
              </a:spcAft>
              <a:buNone/>
            </a:pPr>
            <a:r>
              <a:rPr b="1" lang="en-US" sz="2570">
                <a:solidFill>
                  <a:srgbClr val="000000"/>
                </a:solidFill>
                <a:latin typeface="Arial"/>
                <a:ea typeface="Arial"/>
                <a:cs typeface="Arial"/>
                <a:sym typeface="Arial"/>
              </a:rPr>
              <a:t>TEAM MEMBERS</a:t>
            </a:r>
            <a:endParaRPr/>
          </a:p>
          <a:p>
            <a:pPr indent="0" lvl="0" marL="0" marR="0" rtl="0" algn="l">
              <a:lnSpc>
                <a:spcPct val="140038"/>
              </a:lnSpc>
              <a:spcBef>
                <a:spcPts val="0"/>
              </a:spcBef>
              <a:spcAft>
                <a:spcPts val="0"/>
              </a:spcAft>
              <a:buNone/>
            </a:pPr>
            <a:r>
              <a:t/>
            </a:r>
            <a:endParaRPr b="1" sz="2570">
              <a:solidFill>
                <a:srgbClr val="000000"/>
              </a:solidFill>
              <a:latin typeface="Arial"/>
              <a:ea typeface="Arial"/>
              <a:cs typeface="Arial"/>
              <a:sym typeface="Arial"/>
            </a:endParaRPr>
          </a:p>
          <a:p>
            <a:pPr indent="0" lvl="0" marL="0" marR="0" rtl="0" algn="l">
              <a:lnSpc>
                <a:spcPct val="140038"/>
              </a:lnSpc>
              <a:spcBef>
                <a:spcPts val="0"/>
              </a:spcBef>
              <a:spcAft>
                <a:spcPts val="0"/>
              </a:spcAft>
              <a:buNone/>
            </a:pPr>
            <a:r>
              <a:rPr lang="en-US" sz="2570">
                <a:solidFill>
                  <a:srgbClr val="000000"/>
                </a:solidFill>
                <a:latin typeface="Arial"/>
                <a:ea typeface="Arial"/>
                <a:cs typeface="Arial"/>
                <a:sym typeface="Arial"/>
              </a:rPr>
              <a:t> CARLOS A. ORTIZ MONTES DE OCA</a:t>
            </a:r>
            <a:endParaRPr/>
          </a:p>
          <a:p>
            <a:pPr indent="0" lvl="0" marL="0" marR="0" rtl="0" algn="l">
              <a:lnSpc>
                <a:spcPct val="140038"/>
              </a:lnSpc>
              <a:spcBef>
                <a:spcPts val="0"/>
              </a:spcBef>
              <a:spcAft>
                <a:spcPts val="0"/>
              </a:spcAft>
              <a:buNone/>
            </a:pPr>
            <a:r>
              <a:t/>
            </a:r>
            <a:endParaRPr sz="2570">
              <a:solidFill>
                <a:srgbClr val="000000"/>
              </a:solidFill>
              <a:latin typeface="Arial"/>
              <a:ea typeface="Arial"/>
              <a:cs typeface="Arial"/>
              <a:sym typeface="Arial"/>
            </a:endParaRPr>
          </a:p>
          <a:p>
            <a:pPr indent="0" lvl="0" marL="0" marR="0" rtl="0" algn="l">
              <a:lnSpc>
                <a:spcPct val="140038"/>
              </a:lnSpc>
              <a:spcBef>
                <a:spcPts val="0"/>
              </a:spcBef>
              <a:spcAft>
                <a:spcPts val="0"/>
              </a:spcAft>
              <a:buNone/>
            </a:pPr>
            <a:r>
              <a:rPr lang="en-US" sz="2570">
                <a:solidFill>
                  <a:srgbClr val="000000"/>
                </a:solidFill>
                <a:latin typeface="Arial"/>
                <a:ea typeface="Arial"/>
                <a:cs typeface="Arial"/>
                <a:sym typeface="Arial"/>
              </a:rPr>
              <a:t> SWATHI SUBRAMANYAM PABBATHI</a:t>
            </a:r>
            <a:endParaRPr/>
          </a:p>
          <a:p>
            <a:pPr indent="0" lvl="0" marL="0" marR="0" rtl="0" algn="l">
              <a:lnSpc>
                <a:spcPct val="140038"/>
              </a:lnSpc>
              <a:spcBef>
                <a:spcPts val="0"/>
              </a:spcBef>
              <a:spcAft>
                <a:spcPts val="0"/>
              </a:spcAft>
              <a:buNone/>
            </a:pPr>
            <a:r>
              <a:t/>
            </a:r>
            <a:endParaRPr sz="2570">
              <a:solidFill>
                <a:srgbClr val="000000"/>
              </a:solidFill>
              <a:latin typeface="Arial"/>
              <a:ea typeface="Arial"/>
              <a:cs typeface="Arial"/>
              <a:sym typeface="Arial"/>
            </a:endParaRPr>
          </a:p>
          <a:p>
            <a:pPr indent="0" lvl="0" marL="0" marR="0" rtl="0" algn="l">
              <a:lnSpc>
                <a:spcPct val="140038"/>
              </a:lnSpc>
              <a:spcBef>
                <a:spcPts val="0"/>
              </a:spcBef>
              <a:spcAft>
                <a:spcPts val="0"/>
              </a:spcAft>
              <a:buNone/>
            </a:pPr>
            <a:r>
              <a:rPr lang="en-US" sz="2570">
                <a:solidFill>
                  <a:srgbClr val="000000"/>
                </a:solidFill>
                <a:latin typeface="Arial"/>
                <a:ea typeface="Arial"/>
                <a:cs typeface="Arial"/>
                <a:sym typeface="Arial"/>
              </a:rPr>
              <a:t> ALEJANDRO MARCHINI</a:t>
            </a:r>
            <a:endParaRPr/>
          </a:p>
          <a:p>
            <a:pPr indent="0" lvl="0" marL="0" marR="0" rtl="0" algn="ctr">
              <a:lnSpc>
                <a:spcPct val="140038"/>
              </a:lnSpc>
              <a:spcBef>
                <a:spcPts val="0"/>
              </a:spcBef>
              <a:spcAft>
                <a:spcPts val="0"/>
              </a:spcAft>
              <a:buNone/>
            </a:pPr>
            <a:r>
              <a:t/>
            </a:r>
            <a:endParaRPr sz="2570">
              <a:solidFill>
                <a:srgbClr val="000000"/>
              </a:solidFill>
              <a:latin typeface="Arial"/>
              <a:ea typeface="Arial"/>
              <a:cs typeface="Arial"/>
              <a:sym typeface="Arial"/>
            </a:endParaRPr>
          </a:p>
          <a:p>
            <a:pPr indent="0" lvl="0" marL="0" marR="0" rtl="0" algn="ctr">
              <a:lnSpc>
                <a:spcPct val="140038"/>
              </a:lnSpc>
              <a:spcBef>
                <a:spcPts val="0"/>
              </a:spcBef>
              <a:spcAft>
                <a:spcPts val="0"/>
              </a:spcAft>
              <a:buNone/>
            </a:pPr>
            <a:r>
              <a:t/>
            </a:r>
            <a:endParaRPr sz="2570">
              <a:solidFill>
                <a:srgbClr val="000000"/>
              </a:solidFill>
              <a:latin typeface="Arial"/>
              <a:ea typeface="Arial"/>
              <a:cs typeface="Arial"/>
              <a:sym typeface="Arial"/>
            </a:endParaRPr>
          </a:p>
          <a:p>
            <a:pPr indent="0" lvl="0" marL="0" marR="0" rtl="0" algn="ctr">
              <a:lnSpc>
                <a:spcPct val="140038"/>
              </a:lnSpc>
              <a:spcBef>
                <a:spcPts val="0"/>
              </a:spcBef>
              <a:spcAft>
                <a:spcPts val="0"/>
              </a:spcAft>
              <a:buNone/>
            </a:pPr>
            <a:r>
              <a:t/>
            </a:r>
            <a:endParaRPr sz="2570">
              <a:solidFill>
                <a:srgbClr val="000000"/>
              </a:solidFill>
              <a:latin typeface="Arial"/>
              <a:ea typeface="Arial"/>
              <a:cs typeface="Arial"/>
              <a:sym typeface="Arial"/>
            </a:endParaRPr>
          </a:p>
          <a:p>
            <a:pPr indent="0" lvl="0" marL="0" marR="0" rtl="0" algn="ctr">
              <a:lnSpc>
                <a:spcPct val="140038"/>
              </a:lnSpc>
              <a:spcBef>
                <a:spcPts val="0"/>
              </a:spcBef>
              <a:spcAft>
                <a:spcPts val="0"/>
              </a:spcAft>
              <a:buNone/>
            </a:pPr>
            <a:r>
              <a:t/>
            </a:r>
            <a:endParaRPr sz="2570">
              <a:solidFill>
                <a:srgbClr val="000000"/>
              </a:solidFill>
              <a:latin typeface="Arial"/>
              <a:ea typeface="Arial"/>
              <a:cs typeface="Arial"/>
              <a:sym typeface="Arial"/>
            </a:endParaRPr>
          </a:p>
        </p:txBody>
      </p:sp>
      <p:pic>
        <p:nvPicPr>
          <p:cNvPr descr="A group of people connected to a blue square with a white logo&#10;&#10;AI-generated content may be incorrect." id="165" name="Google Shape;165;p1"/>
          <p:cNvPicPr preferRelativeResize="0"/>
          <p:nvPr/>
        </p:nvPicPr>
        <p:blipFill rotWithShape="1">
          <a:blip r:embed="rId4">
            <a:alphaModFix/>
          </a:blip>
          <a:srcRect b="0" l="0" r="0" t="0"/>
          <a:stretch/>
        </p:blipFill>
        <p:spPr>
          <a:xfrm>
            <a:off x="10849310" y="4294158"/>
            <a:ext cx="3450476" cy="3356657"/>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9"/>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mt="50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cxnSp>
        <p:nvCxnSpPr>
          <p:cNvPr id="294" name="Google Shape;294;p9"/>
          <p:cNvCxnSpPr/>
          <p:nvPr/>
        </p:nvCxnSpPr>
        <p:spPr>
          <a:xfrm>
            <a:off x="1166399" y="1028700"/>
            <a:ext cx="687324" cy="0"/>
          </a:xfrm>
          <a:prstGeom prst="straightConnector1">
            <a:avLst/>
          </a:prstGeom>
          <a:noFill/>
          <a:ln cap="flat" cmpd="sng" w="76200">
            <a:solidFill>
              <a:srgbClr val="000000"/>
            </a:solidFill>
            <a:prstDash val="solid"/>
            <a:round/>
            <a:headEnd len="sm" w="sm" type="none"/>
            <a:tailEnd len="sm" w="sm" type="none"/>
          </a:ln>
        </p:spPr>
      </p:cxnSp>
      <p:sp>
        <p:nvSpPr>
          <p:cNvPr id="295" name="Google Shape;295;p9"/>
          <p:cNvSpPr txBox="1"/>
          <p:nvPr/>
        </p:nvSpPr>
        <p:spPr>
          <a:xfrm>
            <a:off x="1166399" y="1233825"/>
            <a:ext cx="13533600" cy="831300"/>
          </a:xfrm>
          <a:prstGeom prst="rect">
            <a:avLst/>
          </a:prstGeom>
          <a:noFill/>
          <a:ln>
            <a:noFill/>
          </a:ln>
        </p:spPr>
        <p:txBody>
          <a:bodyPr anchorCtr="0" anchor="t" bIns="0" lIns="0" spcFirstLastPara="1" rIns="0" wrap="square" tIns="0">
            <a:spAutoFit/>
          </a:bodyPr>
          <a:lstStyle/>
          <a:p>
            <a:pPr indent="0" lvl="0" marL="0" marR="0" rtl="0" algn="l">
              <a:lnSpc>
                <a:spcPct val="165907"/>
              </a:lnSpc>
              <a:spcBef>
                <a:spcPts val="0"/>
              </a:spcBef>
              <a:spcAft>
                <a:spcPts val="0"/>
              </a:spcAft>
              <a:buNone/>
            </a:pPr>
            <a:r>
              <a:rPr lang="en-US" sz="5400">
                <a:solidFill>
                  <a:srgbClr val="000000"/>
                </a:solidFill>
                <a:latin typeface="DM Serif Display"/>
                <a:ea typeface="DM Serif Display"/>
                <a:cs typeface="DM Serif Display"/>
                <a:sym typeface="DM Serif Display"/>
              </a:rPr>
              <a:t>Business Impact - Why This Is Valuable </a:t>
            </a:r>
            <a:endParaRPr/>
          </a:p>
        </p:txBody>
      </p:sp>
      <p:sp>
        <p:nvSpPr>
          <p:cNvPr id="296" name="Google Shape;296;p9"/>
          <p:cNvSpPr txBox="1"/>
          <p:nvPr/>
        </p:nvSpPr>
        <p:spPr>
          <a:xfrm>
            <a:off x="1166399" y="9142095"/>
            <a:ext cx="3450476" cy="273685"/>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lang="en-US" sz="1599" u="none" strike="noStrike">
                <a:solidFill>
                  <a:srgbClr val="000000"/>
                </a:solidFill>
                <a:latin typeface="Arial"/>
                <a:ea typeface="Arial"/>
                <a:cs typeface="Arial"/>
                <a:sym typeface="Arial"/>
              </a:rPr>
              <a:t>SUMMER 2025 USD</a:t>
            </a:r>
            <a:endParaRPr/>
          </a:p>
        </p:txBody>
      </p:sp>
      <p:sp>
        <p:nvSpPr>
          <p:cNvPr id="297" name="Google Shape;297;p9"/>
          <p:cNvSpPr txBox="1"/>
          <p:nvPr/>
        </p:nvSpPr>
        <p:spPr>
          <a:xfrm>
            <a:off x="13671125" y="9142095"/>
            <a:ext cx="3450476" cy="273685"/>
          </a:xfrm>
          <a:prstGeom prst="rect">
            <a:avLst/>
          </a:prstGeom>
          <a:noFill/>
          <a:ln>
            <a:noFill/>
          </a:ln>
        </p:spPr>
        <p:txBody>
          <a:bodyPr anchorCtr="0" anchor="t" bIns="0" lIns="0" spcFirstLastPara="1" rIns="0" wrap="square" tIns="0">
            <a:spAutoFit/>
          </a:bodyPr>
          <a:lstStyle/>
          <a:p>
            <a:pPr indent="0" lvl="0" marL="0" marR="0" rtl="0" algn="r">
              <a:lnSpc>
                <a:spcPct val="140025"/>
              </a:lnSpc>
              <a:spcBef>
                <a:spcPts val="0"/>
              </a:spcBef>
              <a:spcAft>
                <a:spcPts val="0"/>
              </a:spcAft>
              <a:buNone/>
            </a:pPr>
            <a:r>
              <a:rPr lang="en-US" sz="1599">
                <a:solidFill>
                  <a:srgbClr val="000000"/>
                </a:solidFill>
                <a:latin typeface="Arial"/>
                <a:ea typeface="Arial"/>
                <a:cs typeface="Arial"/>
                <a:sym typeface="Arial"/>
              </a:rPr>
              <a:t>7</a:t>
            </a:r>
            <a:endParaRPr/>
          </a:p>
        </p:txBody>
      </p:sp>
      <p:sp>
        <p:nvSpPr>
          <p:cNvPr id="298" name="Google Shape;298;p9"/>
          <p:cNvSpPr txBox="1"/>
          <p:nvPr/>
        </p:nvSpPr>
        <p:spPr>
          <a:xfrm>
            <a:off x="1028700" y="3096280"/>
            <a:ext cx="4833608" cy="459105"/>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lang="en-US" sz="2400">
                <a:solidFill>
                  <a:srgbClr val="000000"/>
                </a:solidFill>
                <a:latin typeface="Arial"/>
                <a:ea typeface="Arial"/>
                <a:cs typeface="Arial"/>
                <a:sym typeface="Arial"/>
              </a:rPr>
              <a:t>Boosts engagement</a:t>
            </a:r>
            <a:endParaRPr/>
          </a:p>
        </p:txBody>
      </p:sp>
      <p:sp>
        <p:nvSpPr>
          <p:cNvPr id="299" name="Google Shape;299;p9"/>
          <p:cNvSpPr txBox="1"/>
          <p:nvPr/>
        </p:nvSpPr>
        <p:spPr>
          <a:xfrm>
            <a:off x="822959" y="3670638"/>
            <a:ext cx="4843133" cy="1784985"/>
          </a:xfrm>
          <a:prstGeom prst="rect">
            <a:avLst/>
          </a:prstGeom>
          <a:noFill/>
          <a:ln>
            <a:noFill/>
          </a:ln>
        </p:spPr>
        <p:txBody>
          <a:bodyPr anchorCtr="0" anchor="t" bIns="0" lIns="0" spcFirstLastPara="1" rIns="0" wrap="square" tIns="0">
            <a:spAutoFit/>
          </a:bodyPr>
          <a:lstStyle/>
          <a:p>
            <a:pPr indent="-194310" lvl="1" marL="388620" marR="0" rtl="0" algn="l">
              <a:lnSpc>
                <a:spcPct val="160000"/>
              </a:lnSpc>
              <a:spcBef>
                <a:spcPts val="0"/>
              </a:spcBef>
              <a:spcAft>
                <a:spcPts val="0"/>
              </a:spcAft>
              <a:buClr>
                <a:srgbClr val="000000"/>
              </a:buClr>
              <a:buSzPts val="1800"/>
              <a:buFont typeface="Arial"/>
              <a:buChar char="•"/>
            </a:pPr>
            <a:r>
              <a:rPr b="0" i="0" lang="en-US" sz="1800" u="none" cap="none" strike="noStrike">
                <a:solidFill>
                  <a:srgbClr val="000000"/>
                </a:solidFill>
                <a:latin typeface="Arial"/>
                <a:ea typeface="Arial"/>
                <a:cs typeface="Arial"/>
                <a:sym typeface="Arial"/>
              </a:rPr>
              <a:t>Delivers relevant suggestions using only the structure of the social graph</a:t>
            </a:r>
            <a:endParaRPr/>
          </a:p>
          <a:p>
            <a:pPr indent="-194310" lvl="1" marL="388620" marR="0" rtl="0" algn="l">
              <a:lnSpc>
                <a:spcPct val="160000"/>
              </a:lnSpc>
              <a:spcBef>
                <a:spcPts val="0"/>
              </a:spcBef>
              <a:spcAft>
                <a:spcPts val="0"/>
              </a:spcAft>
              <a:buClr>
                <a:srgbClr val="000000"/>
              </a:buClr>
              <a:buSzPts val="1800"/>
              <a:buFont typeface="Arial"/>
              <a:buChar char="•"/>
            </a:pPr>
            <a:r>
              <a:rPr b="0" i="0" lang="en-US" sz="1800" u="none" cap="none" strike="noStrike">
                <a:solidFill>
                  <a:srgbClr val="000000"/>
                </a:solidFill>
                <a:latin typeface="Arial"/>
                <a:ea typeface="Arial"/>
                <a:cs typeface="Arial"/>
                <a:sym typeface="Arial"/>
              </a:rPr>
              <a:t>No behavioral or personal data required, supporting privacy-first platforms and regulatory compliance</a:t>
            </a:r>
            <a:endParaRPr/>
          </a:p>
        </p:txBody>
      </p:sp>
      <p:sp>
        <p:nvSpPr>
          <p:cNvPr id="300" name="Google Shape;300;p9"/>
          <p:cNvSpPr txBox="1"/>
          <p:nvPr/>
        </p:nvSpPr>
        <p:spPr>
          <a:xfrm>
            <a:off x="6560841" y="3096280"/>
            <a:ext cx="4833608" cy="459105"/>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lang="en-US" sz="2400">
                <a:solidFill>
                  <a:srgbClr val="000000"/>
                </a:solidFill>
                <a:latin typeface="Arial"/>
                <a:ea typeface="Arial"/>
                <a:cs typeface="Arial"/>
                <a:sym typeface="Arial"/>
              </a:rPr>
              <a:t>Improves retention</a:t>
            </a:r>
            <a:endParaRPr/>
          </a:p>
        </p:txBody>
      </p:sp>
      <p:sp>
        <p:nvSpPr>
          <p:cNvPr id="301" name="Google Shape;301;p9"/>
          <p:cNvSpPr txBox="1"/>
          <p:nvPr/>
        </p:nvSpPr>
        <p:spPr>
          <a:xfrm>
            <a:off x="6390954" y="3616822"/>
            <a:ext cx="4843133" cy="2146935"/>
          </a:xfrm>
          <a:prstGeom prst="rect">
            <a:avLst/>
          </a:prstGeom>
          <a:noFill/>
          <a:ln>
            <a:noFill/>
          </a:ln>
        </p:spPr>
        <p:txBody>
          <a:bodyPr anchorCtr="0" anchor="t" bIns="0" lIns="0" spcFirstLastPara="1" rIns="0" wrap="square" tIns="0">
            <a:spAutoFit/>
          </a:bodyPr>
          <a:lstStyle/>
          <a:p>
            <a:pPr indent="-194310" lvl="1" marL="388620" marR="0" rtl="0" algn="l">
              <a:lnSpc>
                <a:spcPct val="160000"/>
              </a:lnSpc>
              <a:spcBef>
                <a:spcPts val="0"/>
              </a:spcBef>
              <a:spcAft>
                <a:spcPts val="0"/>
              </a:spcAft>
              <a:buClr>
                <a:srgbClr val="000000"/>
              </a:buClr>
              <a:buSzPts val="1800"/>
              <a:buFont typeface="Arial"/>
              <a:buChar char="•"/>
            </a:pPr>
            <a:r>
              <a:rPr b="0" i="0" lang="en-US" sz="1800" u="none" cap="none" strike="noStrike">
                <a:solidFill>
                  <a:srgbClr val="000000"/>
                </a:solidFill>
                <a:latin typeface="Arial"/>
                <a:ea typeface="Arial"/>
                <a:cs typeface="Arial"/>
                <a:sym typeface="Arial"/>
              </a:rPr>
              <a:t>Recommends users, groups, or content with structural similarity or proximity in the network</a:t>
            </a:r>
            <a:endParaRPr/>
          </a:p>
          <a:p>
            <a:pPr indent="-194310" lvl="1" marL="388620" marR="0" rtl="0" algn="l">
              <a:lnSpc>
                <a:spcPct val="160000"/>
              </a:lnSpc>
              <a:spcBef>
                <a:spcPts val="0"/>
              </a:spcBef>
              <a:spcAft>
                <a:spcPts val="0"/>
              </a:spcAft>
              <a:buClr>
                <a:srgbClr val="000000"/>
              </a:buClr>
              <a:buSzPts val="1800"/>
              <a:buFont typeface="Arial"/>
              <a:buChar char="•"/>
            </a:pPr>
            <a:r>
              <a:rPr b="0" i="0" lang="en-US" sz="1800" u="none" cap="none" strike="noStrike">
                <a:solidFill>
                  <a:srgbClr val="000000"/>
                </a:solidFill>
                <a:latin typeface="Arial"/>
                <a:ea typeface="Arial"/>
                <a:cs typeface="Arial"/>
                <a:sym typeface="Arial"/>
              </a:rPr>
              <a:t>Leads to stronger, more lasting interactions that increase time-on-platform</a:t>
            </a:r>
            <a:endParaRPr/>
          </a:p>
        </p:txBody>
      </p:sp>
      <p:sp>
        <p:nvSpPr>
          <p:cNvPr id="302" name="Google Shape;302;p9"/>
          <p:cNvSpPr txBox="1"/>
          <p:nvPr/>
        </p:nvSpPr>
        <p:spPr>
          <a:xfrm>
            <a:off x="12092982" y="3096280"/>
            <a:ext cx="4833608" cy="459105"/>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lang="en-US" sz="2400">
                <a:solidFill>
                  <a:srgbClr val="000000"/>
                </a:solidFill>
                <a:latin typeface="Arial"/>
                <a:ea typeface="Arial"/>
                <a:cs typeface="Arial"/>
                <a:sym typeface="Arial"/>
              </a:rPr>
              <a:t>Solves cold start</a:t>
            </a:r>
            <a:endParaRPr/>
          </a:p>
        </p:txBody>
      </p:sp>
      <p:sp>
        <p:nvSpPr>
          <p:cNvPr id="303" name="Google Shape;303;p9"/>
          <p:cNvSpPr txBox="1"/>
          <p:nvPr/>
        </p:nvSpPr>
        <p:spPr>
          <a:xfrm>
            <a:off x="11958948" y="3616822"/>
            <a:ext cx="4843133" cy="1061085"/>
          </a:xfrm>
          <a:prstGeom prst="rect">
            <a:avLst/>
          </a:prstGeom>
          <a:noFill/>
          <a:ln>
            <a:noFill/>
          </a:ln>
        </p:spPr>
        <p:txBody>
          <a:bodyPr anchorCtr="0" anchor="t" bIns="0" lIns="0" spcFirstLastPara="1" rIns="0" wrap="square" tIns="0">
            <a:spAutoFit/>
          </a:bodyPr>
          <a:lstStyle/>
          <a:p>
            <a:pPr indent="-194310" lvl="1" marL="388620" marR="0" rtl="0" algn="l">
              <a:lnSpc>
                <a:spcPct val="160000"/>
              </a:lnSpc>
              <a:spcBef>
                <a:spcPts val="0"/>
              </a:spcBef>
              <a:spcAft>
                <a:spcPts val="0"/>
              </a:spcAft>
              <a:buClr>
                <a:srgbClr val="000000"/>
              </a:buClr>
              <a:buSzPts val="1800"/>
              <a:buFont typeface="Arial"/>
              <a:buChar char="•"/>
            </a:pPr>
            <a:r>
              <a:rPr b="0" i="0" lang="en-US" sz="1800" u="none" cap="none" strike="noStrike">
                <a:solidFill>
                  <a:srgbClr val="000000"/>
                </a:solidFill>
                <a:latin typeface="Arial"/>
                <a:ea typeface="Arial"/>
                <a:cs typeface="Arial"/>
                <a:sym typeface="Arial"/>
              </a:rPr>
              <a:t>Makes high-quality recommendations for new users even in the absence of usage history</a:t>
            </a:r>
            <a:endParaRPr/>
          </a:p>
        </p:txBody>
      </p:sp>
      <p:sp>
        <p:nvSpPr>
          <p:cNvPr id="304" name="Google Shape;304;p9"/>
          <p:cNvSpPr txBox="1"/>
          <p:nvPr/>
        </p:nvSpPr>
        <p:spPr>
          <a:xfrm>
            <a:off x="2735475" y="6158330"/>
            <a:ext cx="6548112" cy="459105"/>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lang="en-US" sz="2400">
                <a:solidFill>
                  <a:srgbClr val="000000"/>
                </a:solidFill>
                <a:latin typeface="Arial"/>
                <a:ea typeface="Arial"/>
                <a:cs typeface="Arial"/>
                <a:sym typeface="Arial"/>
              </a:rPr>
              <a:t>Surfaces niche content and communities</a:t>
            </a:r>
            <a:endParaRPr/>
          </a:p>
        </p:txBody>
      </p:sp>
      <p:sp>
        <p:nvSpPr>
          <p:cNvPr id="305" name="Google Shape;305;p9"/>
          <p:cNvSpPr txBox="1"/>
          <p:nvPr/>
        </p:nvSpPr>
        <p:spPr>
          <a:xfrm>
            <a:off x="10733597" y="6158330"/>
            <a:ext cx="3646917" cy="459105"/>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lang="en-US" sz="2400">
                <a:solidFill>
                  <a:srgbClr val="000000"/>
                </a:solidFill>
                <a:latin typeface="Arial"/>
                <a:ea typeface="Arial"/>
                <a:cs typeface="Arial"/>
                <a:sym typeface="Arial"/>
              </a:rPr>
              <a:t>Efficient and scalable</a:t>
            </a:r>
            <a:endParaRPr/>
          </a:p>
        </p:txBody>
      </p:sp>
      <p:sp>
        <p:nvSpPr>
          <p:cNvPr id="306" name="Google Shape;306;p9"/>
          <p:cNvSpPr txBox="1"/>
          <p:nvPr/>
        </p:nvSpPr>
        <p:spPr>
          <a:xfrm>
            <a:off x="2581170" y="6727121"/>
            <a:ext cx="4843133" cy="1423035"/>
          </a:xfrm>
          <a:prstGeom prst="rect">
            <a:avLst/>
          </a:prstGeom>
          <a:noFill/>
          <a:ln>
            <a:noFill/>
          </a:ln>
        </p:spPr>
        <p:txBody>
          <a:bodyPr anchorCtr="0" anchor="t" bIns="0" lIns="0" spcFirstLastPara="1" rIns="0" wrap="square" tIns="0">
            <a:spAutoFit/>
          </a:bodyPr>
          <a:lstStyle/>
          <a:p>
            <a:pPr indent="-194310" lvl="1" marL="388620" marR="0" rtl="0" algn="l">
              <a:lnSpc>
                <a:spcPct val="160000"/>
              </a:lnSpc>
              <a:spcBef>
                <a:spcPts val="0"/>
              </a:spcBef>
              <a:spcAft>
                <a:spcPts val="0"/>
              </a:spcAft>
              <a:buClr>
                <a:srgbClr val="000000"/>
              </a:buClr>
              <a:buSzPts val="1800"/>
              <a:buFont typeface="Arial"/>
              <a:buChar char="•"/>
            </a:pPr>
            <a:r>
              <a:rPr b="0" i="0" lang="en-US" sz="1800" u="none" cap="none" strike="noStrike">
                <a:solidFill>
                  <a:srgbClr val="000000"/>
                </a:solidFill>
                <a:latin typeface="Arial"/>
                <a:ea typeface="Arial"/>
                <a:cs typeface="Arial"/>
                <a:sym typeface="Arial"/>
              </a:rPr>
              <a:t>Identifies emerging or under-connected clusters, promoting content diversity and long-tail engagement that traditional algorithms might overlook</a:t>
            </a:r>
            <a:endParaRPr/>
          </a:p>
        </p:txBody>
      </p:sp>
      <p:sp>
        <p:nvSpPr>
          <p:cNvPr id="307" name="Google Shape;307;p9"/>
          <p:cNvSpPr txBox="1"/>
          <p:nvPr/>
        </p:nvSpPr>
        <p:spPr>
          <a:xfrm>
            <a:off x="10553231" y="6727121"/>
            <a:ext cx="4843133" cy="2146935"/>
          </a:xfrm>
          <a:prstGeom prst="rect">
            <a:avLst/>
          </a:prstGeom>
          <a:noFill/>
          <a:ln>
            <a:noFill/>
          </a:ln>
        </p:spPr>
        <p:txBody>
          <a:bodyPr anchorCtr="0" anchor="t" bIns="0" lIns="0" spcFirstLastPara="1" rIns="0" wrap="square" tIns="0">
            <a:spAutoFit/>
          </a:bodyPr>
          <a:lstStyle/>
          <a:p>
            <a:pPr indent="-194310" lvl="1" marL="388620" marR="0" rtl="0" algn="l">
              <a:lnSpc>
                <a:spcPct val="160000"/>
              </a:lnSpc>
              <a:spcBef>
                <a:spcPts val="0"/>
              </a:spcBef>
              <a:spcAft>
                <a:spcPts val="0"/>
              </a:spcAft>
              <a:buClr>
                <a:srgbClr val="000000"/>
              </a:buClr>
              <a:buSzPts val="1800"/>
              <a:buFont typeface="Arial"/>
              <a:buChar char="•"/>
            </a:pPr>
            <a:r>
              <a:rPr b="0" i="0" lang="en-US" sz="1800" u="none" cap="none" strike="noStrike">
                <a:solidFill>
                  <a:srgbClr val="000000"/>
                </a:solidFill>
                <a:latin typeface="Arial"/>
                <a:ea typeface="Arial"/>
                <a:cs typeface="Arial"/>
                <a:sym typeface="Arial"/>
              </a:rPr>
              <a:t>Graph algorithms require less compute than deep models, are easier to maintain and audit</a:t>
            </a:r>
            <a:endParaRPr/>
          </a:p>
          <a:p>
            <a:pPr indent="-194310" lvl="1" marL="388620" marR="0" rtl="0" algn="l">
              <a:lnSpc>
                <a:spcPct val="160000"/>
              </a:lnSpc>
              <a:spcBef>
                <a:spcPts val="0"/>
              </a:spcBef>
              <a:spcAft>
                <a:spcPts val="0"/>
              </a:spcAft>
              <a:buClr>
                <a:srgbClr val="000000"/>
              </a:buClr>
              <a:buSzPts val="1800"/>
              <a:buFont typeface="Arial"/>
              <a:buChar char="•"/>
            </a:pPr>
            <a:r>
              <a:rPr b="0" i="0" lang="en-US" sz="1800" u="none" cap="none" strike="noStrike">
                <a:solidFill>
                  <a:srgbClr val="000000"/>
                </a:solidFill>
                <a:latin typeface="Arial"/>
                <a:ea typeface="Arial"/>
                <a:cs typeface="Arial"/>
                <a:sym typeface="Arial"/>
              </a:rPr>
              <a:t>Supports real-time or near-real-time recommendations with explainable logic</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10"/>
          <p:cNvSpPr/>
          <p:nvPr/>
        </p:nvSpPr>
        <p:spPr>
          <a:xfrm>
            <a:off x="-16412"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mt="50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13" name="Google Shape;313;p10"/>
          <p:cNvSpPr txBox="1"/>
          <p:nvPr/>
        </p:nvSpPr>
        <p:spPr>
          <a:xfrm>
            <a:off x="8813727" y="2533024"/>
            <a:ext cx="8307875" cy="1096010"/>
          </a:xfrm>
          <a:prstGeom prst="rect">
            <a:avLst/>
          </a:prstGeom>
          <a:noFill/>
          <a:ln>
            <a:noFill/>
          </a:ln>
        </p:spPr>
        <p:txBody>
          <a:bodyPr anchorCtr="0" anchor="t" bIns="0" lIns="0" spcFirstLastPara="1" rIns="0" wrap="square" tIns="0">
            <a:spAutoFit/>
          </a:bodyPr>
          <a:lstStyle/>
          <a:p>
            <a:pPr indent="0" lvl="0" marL="0" marR="0" rtl="0" algn="l">
              <a:lnSpc>
                <a:spcPct val="160021"/>
              </a:lnSpc>
              <a:spcBef>
                <a:spcPts val="0"/>
              </a:spcBef>
              <a:spcAft>
                <a:spcPts val="0"/>
              </a:spcAft>
              <a:buNone/>
            </a:pPr>
            <a:r>
              <a:rPr lang="en-US" sz="2799">
                <a:solidFill>
                  <a:srgbClr val="000000"/>
                </a:solidFill>
                <a:latin typeface="Arial"/>
                <a:ea typeface="Arial"/>
                <a:cs typeface="Arial"/>
                <a:sym typeface="Arial"/>
              </a:rPr>
              <a:t>Graph-b</a:t>
            </a:r>
            <a:r>
              <a:rPr lang="en-US" sz="2799" u="none" strike="noStrike">
                <a:solidFill>
                  <a:srgbClr val="000000"/>
                </a:solidFill>
                <a:latin typeface="Arial"/>
                <a:ea typeface="Arial"/>
                <a:cs typeface="Arial"/>
                <a:sym typeface="Arial"/>
              </a:rPr>
              <a:t>ased clustering reveals real user communities.</a:t>
            </a:r>
            <a:endParaRPr/>
          </a:p>
        </p:txBody>
      </p:sp>
      <p:grpSp>
        <p:nvGrpSpPr>
          <p:cNvPr id="314" name="Google Shape;314;p10"/>
          <p:cNvGrpSpPr/>
          <p:nvPr/>
        </p:nvGrpSpPr>
        <p:grpSpPr>
          <a:xfrm>
            <a:off x="7422412" y="2674320"/>
            <a:ext cx="909958" cy="909958"/>
            <a:chOff x="0" y="0"/>
            <a:chExt cx="812800" cy="812800"/>
          </a:xfrm>
        </p:grpSpPr>
        <p:sp>
          <p:nvSpPr>
            <p:cNvPr id="315" name="Google Shape;315;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28575">
              <a:solidFill>
                <a:srgbClr val="000000"/>
              </a:solidFill>
              <a:prstDash val="solid"/>
              <a:miter lim="8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16" name="Google Shape;316;p10"/>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317" name="Google Shape;317;p10"/>
          <p:cNvSpPr txBox="1"/>
          <p:nvPr/>
        </p:nvSpPr>
        <p:spPr>
          <a:xfrm>
            <a:off x="7449830" y="2772429"/>
            <a:ext cx="817023" cy="608965"/>
          </a:xfrm>
          <a:prstGeom prst="rect">
            <a:avLst/>
          </a:prstGeom>
          <a:noFill/>
          <a:ln>
            <a:noFill/>
          </a:ln>
        </p:spPr>
        <p:txBody>
          <a:bodyPr anchorCtr="0" anchor="t" bIns="0" lIns="0" spcFirstLastPara="1" rIns="0" wrap="square" tIns="0">
            <a:spAutoFit/>
          </a:bodyPr>
          <a:lstStyle/>
          <a:p>
            <a:pPr indent="0" lvl="0" marL="0" marR="0" rtl="0" algn="ctr">
              <a:lnSpc>
                <a:spcPct val="160000"/>
              </a:lnSpc>
              <a:spcBef>
                <a:spcPts val="0"/>
              </a:spcBef>
              <a:spcAft>
                <a:spcPts val="0"/>
              </a:spcAft>
              <a:buNone/>
            </a:pPr>
            <a:r>
              <a:rPr b="1" lang="en-US" sz="3200">
                <a:solidFill>
                  <a:srgbClr val="000000"/>
                </a:solidFill>
                <a:latin typeface="Arial"/>
                <a:ea typeface="Arial"/>
                <a:cs typeface="Arial"/>
                <a:sym typeface="Arial"/>
              </a:rPr>
              <a:t>1</a:t>
            </a:r>
            <a:endParaRPr/>
          </a:p>
        </p:txBody>
      </p:sp>
      <p:sp>
        <p:nvSpPr>
          <p:cNvPr id="318" name="Google Shape;318;p10"/>
          <p:cNvSpPr txBox="1"/>
          <p:nvPr/>
        </p:nvSpPr>
        <p:spPr>
          <a:xfrm>
            <a:off x="8813727" y="4537700"/>
            <a:ext cx="8307875" cy="1096010"/>
          </a:xfrm>
          <a:prstGeom prst="rect">
            <a:avLst/>
          </a:prstGeom>
          <a:noFill/>
          <a:ln>
            <a:noFill/>
          </a:ln>
        </p:spPr>
        <p:txBody>
          <a:bodyPr anchorCtr="0" anchor="t" bIns="0" lIns="0" spcFirstLastPara="1" rIns="0" wrap="square" tIns="0">
            <a:spAutoFit/>
          </a:bodyPr>
          <a:lstStyle/>
          <a:p>
            <a:pPr indent="0" lvl="0" marL="0" marR="0" rtl="0" algn="l">
              <a:lnSpc>
                <a:spcPct val="160021"/>
              </a:lnSpc>
              <a:spcBef>
                <a:spcPts val="0"/>
              </a:spcBef>
              <a:spcAft>
                <a:spcPts val="0"/>
              </a:spcAft>
              <a:buNone/>
            </a:pPr>
            <a:r>
              <a:rPr lang="en-US" sz="2799">
                <a:solidFill>
                  <a:srgbClr val="000000"/>
                </a:solidFill>
                <a:latin typeface="Arial"/>
                <a:ea typeface="Arial"/>
                <a:cs typeface="Arial"/>
                <a:sym typeface="Arial"/>
              </a:rPr>
              <a:t>Enables context-aware, group-sensitive</a:t>
            </a:r>
            <a:r>
              <a:rPr lang="en-US" sz="2799" u="none" strike="noStrike">
                <a:solidFill>
                  <a:srgbClr val="000000"/>
                </a:solidFill>
                <a:latin typeface="Arial"/>
                <a:ea typeface="Arial"/>
                <a:cs typeface="Arial"/>
                <a:sym typeface="Arial"/>
              </a:rPr>
              <a:t> recommendations.</a:t>
            </a:r>
            <a:endParaRPr/>
          </a:p>
        </p:txBody>
      </p:sp>
      <p:grpSp>
        <p:nvGrpSpPr>
          <p:cNvPr id="319" name="Google Shape;319;p10"/>
          <p:cNvGrpSpPr/>
          <p:nvPr/>
        </p:nvGrpSpPr>
        <p:grpSpPr>
          <a:xfrm>
            <a:off x="7422412" y="4678996"/>
            <a:ext cx="909958" cy="909958"/>
            <a:chOff x="0" y="0"/>
            <a:chExt cx="812800" cy="812800"/>
          </a:xfrm>
        </p:grpSpPr>
        <p:sp>
          <p:nvSpPr>
            <p:cNvPr id="320" name="Google Shape;320;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28575">
              <a:solidFill>
                <a:srgbClr val="000000"/>
              </a:solidFill>
              <a:prstDash val="solid"/>
              <a:miter lim="8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21" name="Google Shape;321;p10"/>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322" name="Google Shape;322;p10"/>
          <p:cNvSpPr txBox="1"/>
          <p:nvPr/>
        </p:nvSpPr>
        <p:spPr>
          <a:xfrm>
            <a:off x="7459355" y="4777105"/>
            <a:ext cx="817023" cy="608965"/>
          </a:xfrm>
          <a:prstGeom prst="rect">
            <a:avLst/>
          </a:prstGeom>
          <a:noFill/>
          <a:ln>
            <a:noFill/>
          </a:ln>
        </p:spPr>
        <p:txBody>
          <a:bodyPr anchorCtr="0" anchor="t" bIns="0" lIns="0" spcFirstLastPara="1" rIns="0" wrap="square" tIns="0">
            <a:spAutoFit/>
          </a:bodyPr>
          <a:lstStyle/>
          <a:p>
            <a:pPr indent="0" lvl="0" marL="0" marR="0" rtl="0" algn="ctr">
              <a:lnSpc>
                <a:spcPct val="160000"/>
              </a:lnSpc>
              <a:spcBef>
                <a:spcPts val="0"/>
              </a:spcBef>
              <a:spcAft>
                <a:spcPts val="0"/>
              </a:spcAft>
              <a:buNone/>
            </a:pPr>
            <a:r>
              <a:rPr b="1" lang="en-US" sz="3200">
                <a:solidFill>
                  <a:srgbClr val="000000"/>
                </a:solidFill>
                <a:latin typeface="Arial"/>
                <a:ea typeface="Arial"/>
                <a:cs typeface="Arial"/>
                <a:sym typeface="Arial"/>
              </a:rPr>
              <a:t>2</a:t>
            </a:r>
            <a:endParaRPr/>
          </a:p>
        </p:txBody>
      </p:sp>
      <p:sp>
        <p:nvSpPr>
          <p:cNvPr id="323" name="Google Shape;323;p10"/>
          <p:cNvSpPr txBox="1"/>
          <p:nvPr/>
        </p:nvSpPr>
        <p:spPr>
          <a:xfrm>
            <a:off x="8813727" y="6543666"/>
            <a:ext cx="8307875" cy="1096010"/>
          </a:xfrm>
          <a:prstGeom prst="rect">
            <a:avLst/>
          </a:prstGeom>
          <a:noFill/>
          <a:ln>
            <a:noFill/>
          </a:ln>
        </p:spPr>
        <p:txBody>
          <a:bodyPr anchorCtr="0" anchor="t" bIns="0" lIns="0" spcFirstLastPara="1" rIns="0" wrap="square" tIns="0">
            <a:spAutoFit/>
          </a:bodyPr>
          <a:lstStyle/>
          <a:p>
            <a:pPr indent="0" lvl="0" marL="0" marR="0" rtl="0" algn="l">
              <a:lnSpc>
                <a:spcPct val="160021"/>
              </a:lnSpc>
              <a:spcBef>
                <a:spcPts val="0"/>
              </a:spcBef>
              <a:spcAft>
                <a:spcPts val="0"/>
              </a:spcAft>
              <a:buNone/>
            </a:pPr>
            <a:r>
              <a:rPr lang="en-US" sz="2799">
                <a:solidFill>
                  <a:srgbClr val="000000"/>
                </a:solidFill>
                <a:latin typeface="Arial"/>
                <a:ea typeface="Arial"/>
                <a:cs typeface="Arial"/>
                <a:sym typeface="Arial"/>
              </a:rPr>
              <a:t>Leads to higher engagement, re</a:t>
            </a:r>
            <a:r>
              <a:rPr lang="en-US" sz="2799" u="none" strike="noStrike">
                <a:solidFill>
                  <a:srgbClr val="000000"/>
                </a:solidFill>
                <a:latin typeface="Arial"/>
                <a:ea typeface="Arial"/>
                <a:cs typeface="Arial"/>
                <a:sym typeface="Arial"/>
              </a:rPr>
              <a:t>tention, and personalization</a:t>
            </a:r>
            <a:endParaRPr/>
          </a:p>
        </p:txBody>
      </p:sp>
      <p:grpSp>
        <p:nvGrpSpPr>
          <p:cNvPr id="324" name="Google Shape;324;p10"/>
          <p:cNvGrpSpPr/>
          <p:nvPr/>
        </p:nvGrpSpPr>
        <p:grpSpPr>
          <a:xfrm>
            <a:off x="7422412" y="6684962"/>
            <a:ext cx="909958" cy="909958"/>
            <a:chOff x="0" y="0"/>
            <a:chExt cx="812800" cy="812800"/>
          </a:xfrm>
        </p:grpSpPr>
        <p:sp>
          <p:nvSpPr>
            <p:cNvPr id="325" name="Google Shape;325;p1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28575">
              <a:solidFill>
                <a:srgbClr val="000000"/>
              </a:solidFill>
              <a:prstDash val="solid"/>
              <a:miter lim="8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26" name="Google Shape;326;p10"/>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327" name="Google Shape;327;p10"/>
          <p:cNvSpPr txBox="1"/>
          <p:nvPr/>
        </p:nvSpPr>
        <p:spPr>
          <a:xfrm>
            <a:off x="7449830" y="6783072"/>
            <a:ext cx="817023" cy="608965"/>
          </a:xfrm>
          <a:prstGeom prst="rect">
            <a:avLst/>
          </a:prstGeom>
          <a:noFill/>
          <a:ln>
            <a:noFill/>
          </a:ln>
        </p:spPr>
        <p:txBody>
          <a:bodyPr anchorCtr="0" anchor="t" bIns="0" lIns="0" spcFirstLastPara="1" rIns="0" wrap="square" tIns="0">
            <a:spAutoFit/>
          </a:bodyPr>
          <a:lstStyle/>
          <a:p>
            <a:pPr indent="0" lvl="0" marL="0" marR="0" rtl="0" algn="ctr">
              <a:lnSpc>
                <a:spcPct val="160000"/>
              </a:lnSpc>
              <a:spcBef>
                <a:spcPts val="0"/>
              </a:spcBef>
              <a:spcAft>
                <a:spcPts val="0"/>
              </a:spcAft>
              <a:buNone/>
            </a:pPr>
            <a:r>
              <a:rPr b="1" lang="en-US" sz="3200">
                <a:solidFill>
                  <a:srgbClr val="000000"/>
                </a:solidFill>
                <a:latin typeface="Arial"/>
                <a:ea typeface="Arial"/>
                <a:cs typeface="Arial"/>
                <a:sym typeface="Arial"/>
              </a:rPr>
              <a:t>3</a:t>
            </a:r>
            <a:endParaRPr/>
          </a:p>
        </p:txBody>
      </p:sp>
      <p:sp>
        <p:nvSpPr>
          <p:cNvPr id="328" name="Google Shape;328;p10"/>
          <p:cNvSpPr txBox="1"/>
          <p:nvPr/>
        </p:nvSpPr>
        <p:spPr>
          <a:xfrm>
            <a:off x="1166398" y="1243350"/>
            <a:ext cx="10720801" cy="96077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5600">
                <a:solidFill>
                  <a:srgbClr val="000000"/>
                </a:solidFill>
                <a:latin typeface="DM Serif Display"/>
                <a:ea typeface="DM Serif Display"/>
                <a:cs typeface="DM Serif Display"/>
                <a:sym typeface="DM Serif Display"/>
              </a:rPr>
              <a:t>Summary - Why This Matters</a:t>
            </a:r>
            <a:endParaRPr/>
          </a:p>
        </p:txBody>
      </p:sp>
      <p:sp>
        <p:nvSpPr>
          <p:cNvPr id="329" name="Google Shape;329;p10"/>
          <p:cNvSpPr txBox="1"/>
          <p:nvPr/>
        </p:nvSpPr>
        <p:spPr>
          <a:xfrm>
            <a:off x="1166399" y="9142095"/>
            <a:ext cx="3450476" cy="273685"/>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lang="en-US" sz="1599" u="none" strike="noStrike">
                <a:solidFill>
                  <a:srgbClr val="000000"/>
                </a:solidFill>
                <a:latin typeface="Arial"/>
                <a:ea typeface="Arial"/>
                <a:cs typeface="Arial"/>
                <a:sym typeface="Arial"/>
              </a:rPr>
              <a:t>SUMMER 2025 USD</a:t>
            </a:r>
            <a:endParaRPr/>
          </a:p>
        </p:txBody>
      </p:sp>
      <p:sp>
        <p:nvSpPr>
          <p:cNvPr id="330" name="Google Shape;330;p10"/>
          <p:cNvSpPr txBox="1"/>
          <p:nvPr/>
        </p:nvSpPr>
        <p:spPr>
          <a:xfrm>
            <a:off x="13671125" y="9142095"/>
            <a:ext cx="3450476" cy="273685"/>
          </a:xfrm>
          <a:prstGeom prst="rect">
            <a:avLst/>
          </a:prstGeom>
          <a:noFill/>
          <a:ln>
            <a:noFill/>
          </a:ln>
        </p:spPr>
        <p:txBody>
          <a:bodyPr anchorCtr="0" anchor="t" bIns="0" lIns="0" spcFirstLastPara="1" rIns="0" wrap="square" tIns="0">
            <a:spAutoFit/>
          </a:bodyPr>
          <a:lstStyle/>
          <a:p>
            <a:pPr indent="0" lvl="0" marL="0" marR="0" rtl="0" algn="r">
              <a:lnSpc>
                <a:spcPct val="140025"/>
              </a:lnSpc>
              <a:spcBef>
                <a:spcPts val="0"/>
              </a:spcBef>
              <a:spcAft>
                <a:spcPts val="0"/>
              </a:spcAft>
              <a:buNone/>
            </a:pPr>
            <a:r>
              <a:rPr lang="en-US" sz="1599">
                <a:solidFill>
                  <a:srgbClr val="000000"/>
                </a:solidFill>
                <a:latin typeface="Arial"/>
                <a:ea typeface="Arial"/>
                <a:cs typeface="Arial"/>
                <a:sym typeface="Arial"/>
              </a:rPr>
              <a:t>3</a:t>
            </a:r>
            <a:endParaRPr/>
          </a:p>
        </p:txBody>
      </p:sp>
      <p:cxnSp>
        <p:nvCxnSpPr>
          <p:cNvPr id="331" name="Google Shape;331;p10"/>
          <p:cNvCxnSpPr/>
          <p:nvPr/>
        </p:nvCxnSpPr>
        <p:spPr>
          <a:xfrm>
            <a:off x="1166399" y="1028700"/>
            <a:ext cx="687324" cy="0"/>
          </a:xfrm>
          <a:prstGeom prst="straightConnector1">
            <a:avLst/>
          </a:prstGeom>
          <a:noFill/>
          <a:ln cap="flat" cmpd="sng" w="76200">
            <a:solidFill>
              <a:srgbClr val="000000"/>
            </a:solidFill>
            <a:prstDash val="solid"/>
            <a:round/>
            <a:headEnd len="sm" w="sm" type="none"/>
            <a:tailEnd len="sm" w="sm" type="none"/>
          </a:ln>
        </p:spPr>
      </p:cxnSp>
      <p:pic>
        <p:nvPicPr>
          <p:cNvPr descr="A group of people connected to each other&#10;&#10;AI-generated content may be incorrect." id="332" name="Google Shape;332;p10"/>
          <p:cNvPicPr preferRelativeResize="0"/>
          <p:nvPr/>
        </p:nvPicPr>
        <p:blipFill rotWithShape="1">
          <a:blip r:embed="rId4">
            <a:alphaModFix/>
          </a:blip>
          <a:srcRect b="0" l="0" r="0" t="0"/>
          <a:stretch/>
        </p:blipFill>
        <p:spPr>
          <a:xfrm>
            <a:off x="1671314" y="2766013"/>
            <a:ext cx="4584700" cy="46101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cxnSp>
        <p:nvCxnSpPr>
          <p:cNvPr id="337" name="Google Shape;337;p11"/>
          <p:cNvCxnSpPr/>
          <p:nvPr/>
        </p:nvCxnSpPr>
        <p:spPr>
          <a:xfrm>
            <a:off x="1166399" y="1028700"/>
            <a:ext cx="687324" cy="0"/>
          </a:xfrm>
          <a:prstGeom prst="straightConnector1">
            <a:avLst/>
          </a:prstGeom>
          <a:noFill/>
          <a:ln cap="flat" cmpd="sng" w="76200">
            <a:solidFill>
              <a:srgbClr val="000000"/>
            </a:solidFill>
            <a:prstDash val="solid"/>
            <a:round/>
            <a:headEnd len="sm" w="sm" type="none"/>
            <a:tailEnd len="sm" w="sm" type="none"/>
          </a:ln>
        </p:spPr>
      </p:cxnSp>
      <p:sp>
        <p:nvSpPr>
          <p:cNvPr id="338" name="Google Shape;338;p11"/>
          <p:cNvSpPr txBox="1"/>
          <p:nvPr/>
        </p:nvSpPr>
        <p:spPr>
          <a:xfrm>
            <a:off x="2286000" y="647722"/>
            <a:ext cx="11353800"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5400">
                <a:solidFill>
                  <a:schemeClr val="dk1"/>
                </a:solidFill>
                <a:latin typeface="Calibri"/>
                <a:ea typeface="Calibri"/>
                <a:cs typeface="Calibri"/>
                <a:sym typeface="Calibri"/>
              </a:rPr>
              <a:t>Future Improvements &amp; Trade-offs</a:t>
            </a:r>
            <a:endParaRPr/>
          </a:p>
        </p:txBody>
      </p:sp>
      <p:sp>
        <p:nvSpPr>
          <p:cNvPr id="339" name="Google Shape;339;p11"/>
          <p:cNvSpPr txBox="1"/>
          <p:nvPr/>
        </p:nvSpPr>
        <p:spPr>
          <a:xfrm>
            <a:off x="838201" y="1571052"/>
            <a:ext cx="15773400" cy="104361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dk1"/>
                </a:solidFill>
                <a:latin typeface="Calibri"/>
                <a:ea typeface="Calibri"/>
                <a:cs typeface="Calibri"/>
                <a:sym typeface="Calibri"/>
              </a:rPr>
              <a:t>Current Approach</a:t>
            </a:r>
            <a:endParaRPr/>
          </a:p>
          <a:p>
            <a:pPr indent="0" lvl="0" marL="0" marR="0" rtl="0" algn="l">
              <a:spcBef>
                <a:spcPts val="0"/>
              </a:spcBef>
              <a:spcAft>
                <a:spcPts val="0"/>
              </a:spcAft>
              <a:buNone/>
            </a:pPr>
            <a:r>
              <a:t/>
            </a:r>
            <a:endParaRPr b="1" sz="3200">
              <a:solidFill>
                <a:schemeClr val="dk1"/>
              </a:solidFill>
              <a:latin typeface="Calibri"/>
              <a:ea typeface="Calibri"/>
              <a:cs typeface="Calibri"/>
              <a:sym typeface="Calibri"/>
            </a:endParaRPr>
          </a:p>
          <a:p>
            <a:pPr indent="-285750" lvl="0" marL="285750" marR="0" rtl="0" algn="l">
              <a:spcBef>
                <a:spcPts val="0"/>
              </a:spcBef>
              <a:spcAft>
                <a:spcPts val="0"/>
              </a:spcAft>
              <a:buClr>
                <a:schemeClr val="dk1"/>
              </a:buClr>
              <a:buSzPts val="3200"/>
              <a:buFont typeface="Arial"/>
              <a:buChar char="•"/>
            </a:pPr>
            <a:r>
              <a:rPr lang="en-US" sz="3200">
                <a:solidFill>
                  <a:schemeClr val="dk1"/>
                </a:solidFill>
                <a:latin typeface="Calibri"/>
                <a:ea typeface="Calibri"/>
                <a:cs typeface="Calibri"/>
                <a:sym typeface="Calibri"/>
              </a:rPr>
              <a:t>Used node-edge dataset to extract network features.</a:t>
            </a:r>
            <a:endParaRPr/>
          </a:p>
          <a:p>
            <a:pPr indent="-285750" lvl="0" marL="285750" marR="0" rtl="0" algn="l">
              <a:spcBef>
                <a:spcPts val="0"/>
              </a:spcBef>
              <a:spcAft>
                <a:spcPts val="0"/>
              </a:spcAft>
              <a:buClr>
                <a:schemeClr val="dk1"/>
              </a:buClr>
              <a:buSzPts val="3200"/>
              <a:buFont typeface="Arial"/>
              <a:buChar char="•"/>
            </a:pPr>
            <a:r>
              <a:rPr lang="en-US" sz="3200">
                <a:solidFill>
                  <a:schemeClr val="dk1"/>
                </a:solidFill>
                <a:latin typeface="Calibri"/>
                <a:ea typeface="Calibri"/>
                <a:cs typeface="Calibri"/>
                <a:sym typeface="Calibri"/>
              </a:rPr>
              <a:t>Applied clustering algorithms for community detection.</a:t>
            </a:r>
            <a:endParaRPr/>
          </a:p>
          <a:p>
            <a:pPr indent="0" lvl="0" marL="0" marR="0" rtl="0" algn="l">
              <a:spcBef>
                <a:spcPts val="0"/>
              </a:spcBef>
              <a:spcAft>
                <a:spcPts val="0"/>
              </a:spcAft>
              <a:buNone/>
            </a:pPr>
            <a:r>
              <a:t/>
            </a:r>
            <a:endParaRPr sz="3200">
              <a:solidFill>
                <a:schemeClr val="dk1"/>
              </a:solidFill>
              <a:latin typeface="Calibri"/>
              <a:ea typeface="Calibri"/>
              <a:cs typeface="Calibri"/>
              <a:sym typeface="Calibri"/>
            </a:endParaRPr>
          </a:p>
          <a:p>
            <a:pPr indent="0" lvl="0" marL="0" marR="0" rtl="0" algn="l">
              <a:spcBef>
                <a:spcPts val="0"/>
              </a:spcBef>
              <a:spcAft>
                <a:spcPts val="0"/>
              </a:spcAft>
              <a:buNone/>
            </a:pPr>
            <a:r>
              <a:rPr b="1" lang="en-US" sz="3200">
                <a:solidFill>
                  <a:schemeClr val="dk1"/>
                </a:solidFill>
                <a:latin typeface="Calibri"/>
                <a:ea typeface="Calibri"/>
                <a:cs typeface="Calibri"/>
                <a:sym typeface="Calibri"/>
              </a:rPr>
              <a:t>Future Enhancements</a:t>
            </a:r>
            <a:endParaRPr/>
          </a:p>
          <a:p>
            <a:pPr indent="0" lvl="0" marL="0" marR="0" rtl="0" algn="l">
              <a:spcBef>
                <a:spcPts val="0"/>
              </a:spcBef>
              <a:spcAft>
                <a:spcPts val="0"/>
              </a:spcAft>
              <a:buNone/>
            </a:pPr>
            <a:r>
              <a:t/>
            </a:r>
            <a:endParaRPr sz="3200">
              <a:solidFill>
                <a:schemeClr val="dk1"/>
              </a:solidFill>
              <a:latin typeface="Calibri"/>
              <a:ea typeface="Calibri"/>
              <a:cs typeface="Calibri"/>
              <a:sym typeface="Calibri"/>
            </a:endParaRPr>
          </a:p>
          <a:p>
            <a:pPr indent="-285750" lvl="0" marL="285750" marR="0" rtl="0" algn="l">
              <a:spcBef>
                <a:spcPts val="0"/>
              </a:spcBef>
              <a:spcAft>
                <a:spcPts val="0"/>
              </a:spcAft>
              <a:buClr>
                <a:schemeClr val="dk1"/>
              </a:buClr>
              <a:buSzPts val="3200"/>
              <a:buFont typeface="Arial"/>
              <a:buChar char="•"/>
            </a:pPr>
            <a:r>
              <a:rPr lang="en-US" sz="3200">
                <a:solidFill>
                  <a:schemeClr val="dk1"/>
                </a:solidFill>
                <a:latin typeface="Calibri"/>
                <a:ea typeface="Calibri"/>
                <a:cs typeface="Calibri"/>
                <a:sym typeface="Calibri"/>
              </a:rPr>
              <a:t>Explore </a:t>
            </a:r>
            <a:r>
              <a:rPr b="1" lang="en-US" sz="3200">
                <a:solidFill>
                  <a:schemeClr val="dk1"/>
                </a:solidFill>
                <a:latin typeface="Calibri"/>
                <a:ea typeface="Calibri"/>
                <a:cs typeface="Calibri"/>
                <a:sym typeface="Calibri"/>
              </a:rPr>
              <a:t>Graph Neural Networks (GNNs)</a:t>
            </a:r>
            <a:r>
              <a:rPr lang="en-US" sz="3200">
                <a:solidFill>
                  <a:schemeClr val="dk1"/>
                </a:solidFill>
                <a:latin typeface="Calibri"/>
                <a:ea typeface="Calibri"/>
                <a:cs typeface="Calibri"/>
                <a:sym typeface="Calibri"/>
              </a:rPr>
              <a:t> or </a:t>
            </a:r>
            <a:r>
              <a:rPr b="1" lang="en-US" sz="3200">
                <a:solidFill>
                  <a:schemeClr val="dk1"/>
                </a:solidFill>
                <a:latin typeface="Calibri"/>
                <a:ea typeface="Calibri"/>
                <a:cs typeface="Calibri"/>
                <a:sym typeface="Calibri"/>
              </a:rPr>
              <a:t>GAE</a:t>
            </a:r>
            <a:r>
              <a:rPr lang="en-US" sz="3200">
                <a:solidFill>
                  <a:schemeClr val="dk1"/>
                </a:solidFill>
                <a:latin typeface="Calibri"/>
                <a:ea typeface="Calibri"/>
                <a:cs typeface="Calibri"/>
                <a:sym typeface="Calibri"/>
              </a:rPr>
              <a:t> for richer embeddings.</a:t>
            </a:r>
            <a:endParaRPr/>
          </a:p>
          <a:p>
            <a:pPr indent="-285750" lvl="0" marL="285750" marR="0" rtl="0" algn="l">
              <a:spcBef>
                <a:spcPts val="0"/>
              </a:spcBef>
              <a:spcAft>
                <a:spcPts val="0"/>
              </a:spcAft>
              <a:buClr>
                <a:schemeClr val="dk1"/>
              </a:buClr>
              <a:buSzPts val="3200"/>
              <a:buFont typeface="Arial"/>
              <a:buChar char="•"/>
            </a:pPr>
            <a:r>
              <a:rPr lang="en-US" sz="3200">
                <a:solidFill>
                  <a:schemeClr val="dk1"/>
                </a:solidFill>
                <a:latin typeface="Calibri"/>
                <a:ea typeface="Calibri"/>
                <a:cs typeface="Calibri"/>
                <a:sym typeface="Calibri"/>
              </a:rPr>
              <a:t>Consider deep learning for </a:t>
            </a:r>
            <a:r>
              <a:rPr b="1" lang="en-US" sz="3200">
                <a:solidFill>
                  <a:schemeClr val="dk1"/>
                </a:solidFill>
                <a:latin typeface="Calibri"/>
                <a:ea typeface="Calibri"/>
                <a:cs typeface="Calibri"/>
                <a:sym typeface="Calibri"/>
              </a:rPr>
              <a:t>better accuracy and dynamic pattern detection</a:t>
            </a:r>
            <a:r>
              <a:rPr lang="en-US" sz="3200">
                <a:solidFill>
                  <a:schemeClr val="dk1"/>
                </a:solidFill>
                <a:latin typeface="Calibri"/>
                <a:ea typeface="Calibri"/>
                <a:cs typeface="Calibri"/>
                <a:sym typeface="Calibri"/>
              </a:rPr>
              <a:t>.</a:t>
            </a:r>
            <a:endParaRPr/>
          </a:p>
          <a:p>
            <a:pPr indent="0" lvl="0" marL="0" marR="0" rtl="0" algn="l">
              <a:spcBef>
                <a:spcPts val="0"/>
              </a:spcBef>
              <a:spcAft>
                <a:spcPts val="0"/>
              </a:spcAft>
              <a:buNone/>
            </a:pPr>
            <a:r>
              <a:t/>
            </a:r>
            <a:endParaRPr sz="3200">
              <a:solidFill>
                <a:schemeClr val="dk1"/>
              </a:solidFill>
              <a:latin typeface="Calibri"/>
              <a:ea typeface="Calibri"/>
              <a:cs typeface="Calibri"/>
              <a:sym typeface="Calibri"/>
            </a:endParaRPr>
          </a:p>
          <a:p>
            <a:pPr indent="0" lvl="0" marL="0" marR="0" rtl="0" algn="l">
              <a:spcBef>
                <a:spcPts val="0"/>
              </a:spcBef>
              <a:spcAft>
                <a:spcPts val="0"/>
              </a:spcAft>
              <a:buNone/>
            </a:pPr>
            <a:r>
              <a:rPr b="1" lang="en-US" sz="3200">
                <a:solidFill>
                  <a:schemeClr val="dk1"/>
                </a:solidFill>
                <a:latin typeface="Calibri"/>
                <a:ea typeface="Calibri"/>
                <a:cs typeface="Calibri"/>
                <a:sym typeface="Calibri"/>
              </a:rPr>
              <a:t>Trade-offs</a:t>
            </a:r>
            <a:endParaRPr/>
          </a:p>
          <a:p>
            <a:pPr indent="0" lvl="0" marL="0" marR="0" rtl="0" algn="l">
              <a:spcBef>
                <a:spcPts val="0"/>
              </a:spcBef>
              <a:spcAft>
                <a:spcPts val="0"/>
              </a:spcAft>
              <a:buNone/>
            </a:pPr>
            <a:r>
              <a:t/>
            </a:r>
            <a:endParaRPr sz="3200">
              <a:solidFill>
                <a:schemeClr val="dk1"/>
              </a:solidFill>
              <a:latin typeface="Calibri"/>
              <a:ea typeface="Calibri"/>
              <a:cs typeface="Calibri"/>
              <a:sym typeface="Calibri"/>
            </a:endParaRPr>
          </a:p>
          <a:p>
            <a:pPr indent="-285750" lvl="0" marL="285750" marR="0" rtl="0" algn="l">
              <a:spcBef>
                <a:spcPts val="0"/>
              </a:spcBef>
              <a:spcAft>
                <a:spcPts val="0"/>
              </a:spcAft>
              <a:buClr>
                <a:schemeClr val="dk1"/>
              </a:buClr>
              <a:buSzPts val="3200"/>
              <a:buFont typeface="Arial"/>
              <a:buChar char="•"/>
            </a:pPr>
            <a:r>
              <a:rPr b="1" lang="en-US" sz="3200">
                <a:solidFill>
                  <a:schemeClr val="dk1"/>
                </a:solidFill>
                <a:latin typeface="Calibri"/>
                <a:ea typeface="Calibri"/>
                <a:cs typeface="Calibri"/>
                <a:sym typeface="Calibri"/>
              </a:rPr>
              <a:t>Clustering models</a:t>
            </a:r>
            <a:r>
              <a:rPr lang="en-US" sz="3200">
                <a:solidFill>
                  <a:schemeClr val="dk1"/>
                </a:solidFill>
                <a:latin typeface="Calibri"/>
                <a:ea typeface="Calibri"/>
                <a:cs typeface="Calibri"/>
                <a:sym typeface="Calibri"/>
              </a:rPr>
              <a:t>: Low-cost, easy to implement, suitable for simple business use cases.</a:t>
            </a:r>
            <a:endParaRPr/>
          </a:p>
          <a:p>
            <a:pPr indent="-285750" lvl="0" marL="285750" marR="0" rtl="0" algn="l">
              <a:spcBef>
                <a:spcPts val="0"/>
              </a:spcBef>
              <a:spcAft>
                <a:spcPts val="0"/>
              </a:spcAft>
              <a:buClr>
                <a:schemeClr val="dk1"/>
              </a:buClr>
              <a:buSzPts val="3200"/>
              <a:buFont typeface="Arial"/>
              <a:buChar char="•"/>
            </a:pPr>
            <a:r>
              <a:rPr b="1" lang="en-US" sz="3200">
                <a:solidFill>
                  <a:schemeClr val="dk1"/>
                </a:solidFill>
                <a:latin typeface="Calibri"/>
                <a:ea typeface="Calibri"/>
                <a:cs typeface="Calibri"/>
                <a:sym typeface="Calibri"/>
              </a:rPr>
              <a:t>Neural networks</a:t>
            </a:r>
            <a:r>
              <a:rPr lang="en-US" sz="3200">
                <a:solidFill>
                  <a:schemeClr val="dk1"/>
                </a:solidFill>
                <a:latin typeface="Calibri"/>
                <a:ea typeface="Calibri"/>
                <a:cs typeface="Calibri"/>
                <a:sym typeface="Calibri"/>
              </a:rPr>
              <a:t>: High accuracy &amp; flexibility, but require </a:t>
            </a:r>
            <a:r>
              <a:rPr b="1" lang="en-US" sz="3200">
                <a:solidFill>
                  <a:schemeClr val="dk1"/>
                </a:solidFill>
                <a:latin typeface="Calibri"/>
                <a:ea typeface="Calibri"/>
                <a:cs typeface="Calibri"/>
                <a:sym typeface="Calibri"/>
              </a:rPr>
              <a:t>more data, fine-tuning, and compute cost</a:t>
            </a:r>
            <a:r>
              <a:rPr lang="en-US" sz="3200">
                <a:solidFill>
                  <a:schemeClr val="dk1"/>
                </a:solidFill>
                <a:latin typeface="Calibri"/>
                <a:ea typeface="Calibri"/>
                <a:cs typeface="Calibri"/>
                <a:sym typeface="Calibri"/>
              </a:rPr>
              <a:t>.</a:t>
            </a:r>
            <a:endParaRPr/>
          </a:p>
          <a:p>
            <a:pPr indent="-285750" lvl="0" marL="285750" marR="0" rtl="0" algn="l">
              <a:spcBef>
                <a:spcPts val="0"/>
              </a:spcBef>
              <a:spcAft>
                <a:spcPts val="0"/>
              </a:spcAft>
              <a:buClr>
                <a:schemeClr val="dk1"/>
              </a:buClr>
              <a:buSzPts val="3200"/>
              <a:buFont typeface="Arial"/>
              <a:buChar char="•"/>
            </a:pPr>
            <a:r>
              <a:rPr lang="en-US" sz="3200">
                <a:solidFill>
                  <a:schemeClr val="dk1"/>
                </a:solidFill>
                <a:latin typeface="Calibri"/>
                <a:ea typeface="Calibri"/>
                <a:cs typeface="Calibri"/>
                <a:sym typeface="Calibri"/>
              </a:rPr>
              <a:t>Limited dataset (no user metadata like clicks, likes, posts) affects NN potential.</a:t>
            </a:r>
            <a:endParaRPr/>
          </a:p>
          <a:p>
            <a:pPr indent="0" lvl="0" marL="0" marR="0" rtl="0" algn="l">
              <a:spcBef>
                <a:spcPts val="0"/>
              </a:spcBef>
              <a:spcAft>
                <a:spcPts val="0"/>
              </a:spcAft>
              <a:buNone/>
            </a:pPr>
            <a:r>
              <a:t/>
            </a:r>
            <a:endParaRPr sz="32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3200">
              <a:solidFill>
                <a:schemeClr val="dk1"/>
              </a:solidFill>
              <a:latin typeface="Calibri"/>
              <a:ea typeface="Calibri"/>
              <a:cs typeface="Calibri"/>
              <a:sym typeface="Calibri"/>
            </a:endParaRPr>
          </a:p>
          <a:p>
            <a:pPr indent="-82550" lvl="0" marL="285750" marR="0" rtl="0" algn="l">
              <a:spcBef>
                <a:spcPts val="0"/>
              </a:spcBef>
              <a:spcAft>
                <a:spcPts val="0"/>
              </a:spcAft>
              <a:buClr>
                <a:schemeClr val="dk1"/>
              </a:buClr>
              <a:buSzPts val="3200"/>
              <a:buFont typeface="Arial"/>
              <a:buNone/>
            </a:pPr>
            <a:r>
              <a:t/>
            </a:r>
            <a:endParaRPr sz="3200">
              <a:solidFill>
                <a:schemeClr val="dk1"/>
              </a:solidFill>
              <a:latin typeface="Calibri"/>
              <a:ea typeface="Calibri"/>
              <a:cs typeface="Calibri"/>
              <a:sym typeface="Calibri"/>
            </a:endParaRPr>
          </a:p>
          <a:p>
            <a:pPr indent="-82550" lvl="0" marL="285750" marR="0" rtl="0" algn="l">
              <a:spcBef>
                <a:spcPts val="0"/>
              </a:spcBef>
              <a:spcAft>
                <a:spcPts val="0"/>
              </a:spcAft>
              <a:buClr>
                <a:schemeClr val="dk1"/>
              </a:buClr>
              <a:buSzPts val="3200"/>
              <a:buFont typeface="Arial"/>
              <a:buNone/>
            </a:pPr>
            <a:r>
              <a:t/>
            </a:r>
            <a:endParaRPr b="1" sz="32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3200">
              <a:solidFill>
                <a:schemeClr val="dk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12"/>
          <p:cNvSpPr txBox="1"/>
          <p:nvPr/>
        </p:nvSpPr>
        <p:spPr>
          <a:xfrm>
            <a:off x="-1224852" y="582134"/>
            <a:ext cx="8889196" cy="1047842"/>
          </a:xfrm>
          <a:prstGeom prst="rect">
            <a:avLst/>
          </a:prstGeom>
          <a:noFill/>
          <a:ln>
            <a:noFill/>
          </a:ln>
        </p:spPr>
        <p:txBody>
          <a:bodyPr anchorCtr="0" anchor="t" bIns="0" lIns="0" spcFirstLastPara="1" rIns="0" wrap="square" tIns="0">
            <a:spAutoFit/>
          </a:bodyPr>
          <a:lstStyle/>
          <a:p>
            <a:pPr indent="0" lvl="0" marL="0" marR="0" rtl="0" algn="ctr">
              <a:lnSpc>
                <a:spcPct val="160007"/>
              </a:lnSpc>
              <a:spcBef>
                <a:spcPts val="0"/>
              </a:spcBef>
              <a:spcAft>
                <a:spcPts val="0"/>
              </a:spcAft>
              <a:buNone/>
            </a:pPr>
            <a:r>
              <a:rPr b="1" lang="en-US" sz="5466">
                <a:solidFill>
                  <a:srgbClr val="000000"/>
                </a:solidFill>
                <a:latin typeface="Arial"/>
                <a:ea typeface="Arial"/>
                <a:cs typeface="Arial"/>
                <a:sym typeface="Arial"/>
              </a:rPr>
              <a:t>References</a:t>
            </a:r>
            <a:endParaRPr/>
          </a:p>
        </p:txBody>
      </p:sp>
      <p:sp>
        <p:nvSpPr>
          <p:cNvPr id="345" name="Google Shape;345;p12"/>
          <p:cNvSpPr txBox="1"/>
          <p:nvPr/>
        </p:nvSpPr>
        <p:spPr>
          <a:xfrm>
            <a:off x="1028700" y="1754933"/>
            <a:ext cx="15657963" cy="7860163"/>
          </a:xfrm>
          <a:prstGeom prst="rect">
            <a:avLst/>
          </a:prstGeom>
          <a:noFill/>
          <a:ln>
            <a:noFill/>
          </a:ln>
        </p:spPr>
        <p:txBody>
          <a:bodyPr anchorCtr="0" anchor="t" bIns="0" lIns="0" spcFirstLastPara="1" rIns="0" wrap="square" tIns="0">
            <a:spAutoFit/>
          </a:bodyPr>
          <a:lstStyle/>
          <a:p>
            <a:pPr indent="-224551" lvl="1" marL="449102" marR="0" rtl="0" algn="l">
              <a:lnSpc>
                <a:spcPct val="231009"/>
              </a:lnSpc>
              <a:spcBef>
                <a:spcPts val="0"/>
              </a:spcBef>
              <a:spcAft>
                <a:spcPts val="0"/>
              </a:spcAft>
              <a:buClr>
                <a:srgbClr val="000000"/>
              </a:buClr>
              <a:buSzPts val="2080"/>
              <a:buFont typeface="Arial"/>
              <a:buChar char="•"/>
            </a:pPr>
            <a:r>
              <a:rPr b="0" i="0" lang="en-US" sz="2080" u="none" cap="none" strike="noStrike">
                <a:solidFill>
                  <a:srgbClr val="000000"/>
                </a:solidFill>
                <a:latin typeface="Arial"/>
                <a:ea typeface="Arial"/>
                <a:cs typeface="Arial"/>
                <a:sym typeface="Arial"/>
              </a:rPr>
              <a:t>McAuley, J., &amp; Leskovec, J. (2012). Learning to discover social circles in ego networks. Stanford Network Analysis Project (SNAP). </a:t>
            </a:r>
            <a:r>
              <a:rPr b="1" i="0" lang="en-US" sz="2080" u="sng" cap="none" strike="noStrike">
                <a:solidFill>
                  <a:srgbClr val="000000"/>
                </a:solidFill>
                <a:latin typeface="Arial"/>
                <a:ea typeface="Arial"/>
                <a:cs typeface="Arial"/>
                <a:sym typeface="Arial"/>
                <a:hlinkClick r:id="rId3">
                  <a:extLst>
                    <a:ext uri="{A12FA001-AC4F-418D-AE19-62706E023703}">
                      <ahyp:hlinkClr val="tx"/>
                    </a:ext>
                  </a:extLst>
                </a:hlinkClick>
              </a:rPr>
              <a:t>https://snap.stanford.edu/data/ego-Facebook.html</a:t>
            </a:r>
            <a:endParaRPr/>
          </a:p>
          <a:p>
            <a:pPr indent="-224551" lvl="1" marL="449102" marR="0" rtl="0" algn="l">
              <a:lnSpc>
                <a:spcPct val="231009"/>
              </a:lnSpc>
              <a:spcBef>
                <a:spcPts val="0"/>
              </a:spcBef>
              <a:spcAft>
                <a:spcPts val="0"/>
              </a:spcAft>
              <a:buClr>
                <a:srgbClr val="000000"/>
              </a:buClr>
              <a:buSzPts val="2080"/>
              <a:buFont typeface="Arial"/>
              <a:buChar char="•"/>
            </a:pPr>
            <a:r>
              <a:rPr b="1" i="0" lang="en-US" sz="2080" u="sng" cap="none" strike="noStrike">
                <a:solidFill>
                  <a:srgbClr val="000000"/>
                </a:solidFill>
                <a:latin typeface="Arial"/>
                <a:ea typeface="Arial"/>
                <a:cs typeface="Arial"/>
                <a:sym typeface="Arial"/>
                <a:hlinkClick r:id="rId4">
                  <a:extLst>
                    <a:ext uri="{A12FA001-AC4F-418D-AE19-62706E023703}">
                      <ahyp:hlinkClr val="tx"/>
                    </a:ext>
                  </a:extLst>
                </a:hlinkClick>
              </a:rPr>
              <a:t>https://bookdown.org/omarlizardo/_main/6-origins.html#origins</a:t>
            </a:r>
            <a:endParaRPr/>
          </a:p>
          <a:p>
            <a:pPr indent="-224551" lvl="1" marL="449102" marR="0" rtl="0" algn="l">
              <a:lnSpc>
                <a:spcPct val="231009"/>
              </a:lnSpc>
              <a:spcBef>
                <a:spcPts val="0"/>
              </a:spcBef>
              <a:spcAft>
                <a:spcPts val="0"/>
              </a:spcAft>
              <a:buClr>
                <a:srgbClr val="000000"/>
              </a:buClr>
              <a:buSzPts val="2080"/>
              <a:buFont typeface="Arial"/>
              <a:buChar char="•"/>
            </a:pPr>
            <a:r>
              <a:rPr b="0" i="0" lang="en-US" sz="2080" u="none" cap="none" strike="noStrike">
                <a:solidFill>
                  <a:srgbClr val="000000"/>
                </a:solidFill>
                <a:latin typeface="Arial"/>
                <a:ea typeface="Arial"/>
                <a:cs typeface="Arial"/>
                <a:sym typeface="Arial"/>
              </a:rPr>
              <a:t>Lizenberger, A., Pfeifer, F., &amp; Polewka, B. (2024, May 28). Rethinking recommender systems: Cluster‑based algorithm selection (arXiv:2405.18011). arXiv. </a:t>
            </a:r>
            <a:r>
              <a:rPr b="1" i="0" lang="en-US" sz="2080" u="sng" cap="none" strike="noStrike">
                <a:solidFill>
                  <a:srgbClr val="000000"/>
                </a:solidFill>
                <a:latin typeface="Arial"/>
                <a:ea typeface="Arial"/>
                <a:cs typeface="Arial"/>
                <a:sym typeface="Arial"/>
                <a:hlinkClick r:id="rId5">
                  <a:extLst>
                    <a:ext uri="{A12FA001-AC4F-418D-AE19-62706E023703}">
                      <ahyp:hlinkClr val="tx"/>
                    </a:ext>
                  </a:extLst>
                </a:hlinkClick>
              </a:rPr>
              <a:t>https://doi.org/10.48550/arXiv.2405.18011</a:t>
            </a:r>
            <a:endParaRPr/>
          </a:p>
          <a:p>
            <a:pPr indent="-224551" lvl="1" marL="449102" marR="0" rtl="0" algn="l">
              <a:lnSpc>
                <a:spcPct val="231009"/>
              </a:lnSpc>
              <a:spcBef>
                <a:spcPts val="0"/>
              </a:spcBef>
              <a:spcAft>
                <a:spcPts val="0"/>
              </a:spcAft>
              <a:buClr>
                <a:srgbClr val="000000"/>
              </a:buClr>
              <a:buSzPts val="2080"/>
              <a:buFont typeface="Arial"/>
              <a:buChar char="•"/>
            </a:pPr>
            <a:r>
              <a:rPr b="0" i="0" lang="en-US" sz="2080" u="none" cap="none" strike="noStrike">
                <a:solidFill>
                  <a:srgbClr val="000000"/>
                </a:solidFill>
                <a:latin typeface="Arial"/>
                <a:ea typeface="Arial"/>
                <a:cs typeface="Arial"/>
                <a:sym typeface="Arial"/>
              </a:rPr>
              <a:t>Wang, H., Dai, Y., &amp; Wang, W. (2025). Meta‑learning with graph community detection for cold‑start user clustering. Applied Sciences, 15(8), 4503. </a:t>
            </a:r>
            <a:r>
              <a:rPr b="1" i="0" lang="en-US" sz="2080" u="sng" cap="none" strike="noStrike">
                <a:solidFill>
                  <a:srgbClr val="000000"/>
                </a:solidFill>
                <a:latin typeface="Arial"/>
                <a:ea typeface="Arial"/>
                <a:cs typeface="Arial"/>
                <a:sym typeface="Arial"/>
                <a:hlinkClick r:id="rId6">
                  <a:extLst>
                    <a:ext uri="{A12FA001-AC4F-418D-AE19-62706E023703}">
                      <ahyp:hlinkClr val="tx"/>
                    </a:ext>
                  </a:extLst>
                </a:hlinkClick>
              </a:rPr>
              <a:t>https://doi.org/10.3390/app15084503</a:t>
            </a:r>
            <a:endParaRPr/>
          </a:p>
          <a:p>
            <a:pPr indent="-224551" lvl="1" marL="449102" marR="0" rtl="0" algn="l">
              <a:lnSpc>
                <a:spcPct val="231009"/>
              </a:lnSpc>
              <a:spcBef>
                <a:spcPts val="0"/>
              </a:spcBef>
              <a:spcAft>
                <a:spcPts val="0"/>
              </a:spcAft>
              <a:buClr>
                <a:srgbClr val="000000"/>
              </a:buClr>
              <a:buSzPts val="2080"/>
              <a:buFont typeface="Arial"/>
              <a:buChar char="•"/>
            </a:pPr>
            <a:r>
              <a:rPr b="0" i="0" lang="en-US" sz="2080" u="none" cap="none" strike="noStrike">
                <a:solidFill>
                  <a:srgbClr val="000000"/>
                </a:solidFill>
                <a:latin typeface="Arial"/>
                <a:ea typeface="Arial"/>
                <a:cs typeface="Arial"/>
                <a:sym typeface="Arial"/>
              </a:rPr>
              <a:t>Wu, X., Loveland, D., Chen, R., Liu, Y., Chen, X., Neves, L., Jadbabaie, A., Ju, M., Shah, N., &amp; Zhao, T. (2025, January 29). GraphHash: Graph clustering enables parameter efficiency in recommender systems. In Proceedings of the ACM Web Conference (WWW ’25). </a:t>
            </a:r>
            <a:r>
              <a:rPr b="1" i="0" lang="en-US" sz="2080" u="sng" cap="none" strike="noStrike">
                <a:solidFill>
                  <a:srgbClr val="000000"/>
                </a:solidFill>
                <a:latin typeface="Arial"/>
                <a:ea typeface="Arial"/>
                <a:cs typeface="Arial"/>
                <a:sym typeface="Arial"/>
                <a:hlinkClick r:id="rId7">
                  <a:extLst>
                    <a:ext uri="{A12FA001-AC4F-418D-AE19-62706E023703}">
                      <ahyp:hlinkClr val="tx"/>
                    </a:ext>
                  </a:extLst>
                </a:hlinkClick>
              </a:rPr>
              <a:t>https://openreview.net/pdf?id=U3TzIAg5Dg</a:t>
            </a:r>
            <a:endParaRPr/>
          </a:p>
          <a:p>
            <a:pPr indent="-224551" lvl="1" marL="449102" marR="0" rtl="0" algn="l">
              <a:lnSpc>
                <a:spcPct val="231009"/>
              </a:lnSpc>
              <a:spcBef>
                <a:spcPts val="0"/>
              </a:spcBef>
              <a:spcAft>
                <a:spcPts val="0"/>
              </a:spcAft>
              <a:buClr>
                <a:srgbClr val="000000"/>
              </a:buClr>
              <a:buSzPts val="2080"/>
              <a:buFont typeface="Arial"/>
              <a:buChar char="•"/>
            </a:pPr>
            <a:r>
              <a:rPr b="0" i="0" lang="en-US" sz="2080" u="none" cap="none" strike="noStrike">
                <a:solidFill>
                  <a:srgbClr val="000000"/>
                </a:solidFill>
                <a:latin typeface="Arial"/>
                <a:ea typeface="Arial"/>
                <a:cs typeface="Arial"/>
                <a:sym typeface="Arial"/>
              </a:rPr>
              <a:t>Ying, R., He, R., Chen, K., Eksombatchai, P., Hamilton, W. L., &amp; Leskovec, J. (2018, June 6). Graph Convolutional Neural Networks for web‑scale recommender systems (arXiv:1806.01973). arXiv. </a:t>
            </a:r>
            <a:r>
              <a:rPr b="1" i="0" lang="en-US" sz="2080" u="sng" cap="none" strike="noStrike">
                <a:solidFill>
                  <a:srgbClr val="000000"/>
                </a:solidFill>
                <a:latin typeface="Arial"/>
                <a:ea typeface="Arial"/>
                <a:cs typeface="Arial"/>
                <a:sym typeface="Arial"/>
                <a:hlinkClick r:id="rId8">
                  <a:extLst>
                    <a:ext uri="{A12FA001-AC4F-418D-AE19-62706E023703}">
                      <ahyp:hlinkClr val="tx"/>
                    </a:ext>
                  </a:extLst>
                </a:hlinkClick>
              </a:rPr>
              <a:t>https://doi.org/10.48550/arXiv.1806.01973</a:t>
            </a:r>
            <a:endParaRPr/>
          </a:p>
          <a:p>
            <a:pPr indent="0" lvl="0" marL="0" marR="0" rtl="0" algn="l">
              <a:lnSpc>
                <a:spcPct val="231009"/>
              </a:lnSpc>
              <a:spcBef>
                <a:spcPts val="0"/>
              </a:spcBef>
              <a:spcAft>
                <a:spcPts val="0"/>
              </a:spcAft>
              <a:buNone/>
            </a:pPr>
            <a:r>
              <a:t/>
            </a:r>
            <a:endParaRPr b="1" sz="2080" u="sng">
              <a:solidFill>
                <a:srgbClr val="000000"/>
              </a:solidFill>
              <a:latin typeface="Arial"/>
              <a:ea typeface="Arial"/>
              <a:cs typeface="Arial"/>
              <a:sym typeface="Arial"/>
              <a:hlinkClick r:id="rId9">
                <a:extLst>
                  <a:ext uri="{A12FA001-AC4F-418D-AE19-62706E023703}">
                    <ahyp:hlinkClr val="tx"/>
                  </a:ext>
                </a:extLst>
              </a:hlinkClick>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13"/>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mt="50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1" name="Google Shape;351;p13"/>
          <p:cNvSpPr txBox="1"/>
          <p:nvPr/>
        </p:nvSpPr>
        <p:spPr>
          <a:xfrm>
            <a:off x="4485814" y="2762204"/>
            <a:ext cx="9316373" cy="245364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lang="en-US" sz="14400">
                <a:solidFill>
                  <a:srgbClr val="000000"/>
                </a:solidFill>
                <a:latin typeface="DM Serif Display"/>
                <a:ea typeface="DM Serif Display"/>
                <a:cs typeface="DM Serif Display"/>
                <a:sym typeface="DM Serif Display"/>
              </a:rPr>
              <a:t>The End</a:t>
            </a:r>
            <a:endParaRPr/>
          </a:p>
        </p:txBody>
      </p:sp>
      <p:sp>
        <p:nvSpPr>
          <p:cNvPr id="352" name="Google Shape;352;p13"/>
          <p:cNvSpPr txBox="1"/>
          <p:nvPr/>
        </p:nvSpPr>
        <p:spPr>
          <a:xfrm>
            <a:off x="4180543" y="5328331"/>
            <a:ext cx="9926914" cy="405765"/>
          </a:xfrm>
          <a:prstGeom prst="rect">
            <a:avLst/>
          </a:prstGeom>
          <a:noFill/>
          <a:ln>
            <a:noFill/>
          </a:ln>
        </p:spPr>
        <p:txBody>
          <a:bodyPr anchorCtr="0" anchor="t" bIns="0" lIns="0" spcFirstLastPara="1" rIns="0" wrap="square" tIns="0">
            <a:spAutoFit/>
          </a:bodyPr>
          <a:lstStyle/>
          <a:p>
            <a:pPr indent="0" lvl="0" marL="0" marR="0" rtl="0" algn="ctr">
              <a:lnSpc>
                <a:spcPct val="139958"/>
              </a:lnSpc>
              <a:spcBef>
                <a:spcPts val="0"/>
              </a:spcBef>
              <a:spcAft>
                <a:spcPts val="0"/>
              </a:spcAft>
              <a:buNone/>
            </a:pPr>
            <a:r>
              <a:rPr lang="en-US" sz="2400">
                <a:solidFill>
                  <a:srgbClr val="000000"/>
                </a:solidFill>
                <a:latin typeface="Arial"/>
                <a:ea typeface="Arial"/>
                <a:cs typeface="Arial"/>
                <a:sym typeface="Arial"/>
              </a:rPr>
              <a:t>THANK YOU FOR LISTENING</a:t>
            </a:r>
            <a:endParaRPr/>
          </a:p>
        </p:txBody>
      </p:sp>
      <p:sp>
        <p:nvSpPr>
          <p:cNvPr id="353" name="Google Shape;353;p13"/>
          <p:cNvSpPr txBox="1"/>
          <p:nvPr/>
        </p:nvSpPr>
        <p:spPr>
          <a:xfrm>
            <a:off x="7671329" y="8480425"/>
            <a:ext cx="2945342" cy="537845"/>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lang="en-US" sz="3200">
                <a:solidFill>
                  <a:srgbClr val="000000"/>
                </a:solidFill>
                <a:latin typeface="DM Serif Display"/>
                <a:ea typeface="DM Serif Display"/>
                <a:cs typeface="DM Serif Display"/>
                <a:sym typeface="DM Serif Display"/>
              </a:rPr>
              <a:t>AAI-510</a:t>
            </a:r>
            <a:endParaRPr/>
          </a:p>
        </p:txBody>
      </p:sp>
      <p:sp>
        <p:nvSpPr>
          <p:cNvPr id="354" name="Google Shape;354;p13"/>
          <p:cNvSpPr txBox="1"/>
          <p:nvPr/>
        </p:nvSpPr>
        <p:spPr>
          <a:xfrm>
            <a:off x="7418762" y="9142095"/>
            <a:ext cx="3450476" cy="273685"/>
          </a:xfrm>
          <a:prstGeom prst="rect">
            <a:avLst/>
          </a:prstGeom>
          <a:noFill/>
          <a:ln>
            <a:noFill/>
          </a:ln>
        </p:spPr>
        <p:txBody>
          <a:bodyPr anchorCtr="0" anchor="t" bIns="0" lIns="0" spcFirstLastPara="1" rIns="0" wrap="square" tIns="0">
            <a:spAutoFit/>
          </a:bodyPr>
          <a:lstStyle/>
          <a:p>
            <a:pPr indent="0" lvl="0" marL="0" marR="0" rtl="0" algn="ctr">
              <a:lnSpc>
                <a:spcPct val="140025"/>
              </a:lnSpc>
              <a:spcBef>
                <a:spcPts val="0"/>
              </a:spcBef>
              <a:spcAft>
                <a:spcPts val="0"/>
              </a:spcAft>
              <a:buNone/>
            </a:pPr>
            <a:r>
              <a:rPr lang="en-US" sz="1599" u="none" strike="noStrike">
                <a:solidFill>
                  <a:srgbClr val="000000"/>
                </a:solidFill>
                <a:latin typeface="Arial"/>
                <a:ea typeface="Arial"/>
                <a:cs typeface="Arial"/>
                <a:sym typeface="Arial"/>
              </a:rPr>
              <a:t>SUMMER 2025 USD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mt="50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1" name="Google Shape;171;p2"/>
          <p:cNvSpPr txBox="1"/>
          <p:nvPr/>
        </p:nvSpPr>
        <p:spPr>
          <a:xfrm>
            <a:off x="8776784" y="1576547"/>
            <a:ext cx="8307875" cy="1096010"/>
          </a:xfrm>
          <a:prstGeom prst="rect">
            <a:avLst/>
          </a:prstGeom>
          <a:noFill/>
          <a:ln>
            <a:noFill/>
          </a:ln>
        </p:spPr>
        <p:txBody>
          <a:bodyPr anchorCtr="0" anchor="t" bIns="0" lIns="0" spcFirstLastPara="1" rIns="0" wrap="square" tIns="0">
            <a:spAutoFit/>
          </a:bodyPr>
          <a:lstStyle/>
          <a:p>
            <a:pPr indent="0" lvl="0" marL="0" marR="0" rtl="0" algn="l">
              <a:lnSpc>
                <a:spcPct val="160021"/>
              </a:lnSpc>
              <a:spcBef>
                <a:spcPts val="0"/>
              </a:spcBef>
              <a:spcAft>
                <a:spcPts val="0"/>
              </a:spcAft>
              <a:buNone/>
            </a:pPr>
            <a:r>
              <a:rPr lang="en-US" sz="2799">
                <a:solidFill>
                  <a:srgbClr val="000000"/>
                </a:solidFill>
                <a:latin typeface="Arial"/>
                <a:ea typeface="Arial"/>
                <a:cs typeface="Arial"/>
                <a:sym typeface="Arial"/>
              </a:rPr>
              <a:t>H</a:t>
            </a:r>
            <a:r>
              <a:rPr lang="en-US" sz="2799" u="none" strike="noStrike">
                <a:solidFill>
                  <a:srgbClr val="000000"/>
                </a:solidFill>
                <a:latin typeface="Arial"/>
                <a:ea typeface="Arial"/>
                <a:cs typeface="Arial"/>
                <a:sym typeface="Arial"/>
              </a:rPr>
              <a:t>ard to understand user behavior just from clicks and likes</a:t>
            </a:r>
            <a:endParaRPr/>
          </a:p>
        </p:txBody>
      </p:sp>
      <p:grpSp>
        <p:nvGrpSpPr>
          <p:cNvPr id="172" name="Google Shape;172;p2"/>
          <p:cNvGrpSpPr/>
          <p:nvPr/>
        </p:nvGrpSpPr>
        <p:grpSpPr>
          <a:xfrm>
            <a:off x="7385469" y="1717843"/>
            <a:ext cx="909958" cy="909958"/>
            <a:chOff x="0" y="0"/>
            <a:chExt cx="812800" cy="812800"/>
          </a:xfrm>
        </p:grpSpPr>
        <p:sp>
          <p:nvSpPr>
            <p:cNvPr id="173" name="Google Shape;173;p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28575">
              <a:solidFill>
                <a:srgbClr val="000000"/>
              </a:solidFill>
              <a:prstDash val="solid"/>
              <a:miter lim="8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4" name="Google Shape;174;p2"/>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75" name="Google Shape;175;p2"/>
          <p:cNvSpPr txBox="1"/>
          <p:nvPr/>
        </p:nvSpPr>
        <p:spPr>
          <a:xfrm>
            <a:off x="7412887" y="1815953"/>
            <a:ext cx="817023" cy="608965"/>
          </a:xfrm>
          <a:prstGeom prst="rect">
            <a:avLst/>
          </a:prstGeom>
          <a:noFill/>
          <a:ln>
            <a:noFill/>
          </a:ln>
        </p:spPr>
        <p:txBody>
          <a:bodyPr anchorCtr="0" anchor="t" bIns="0" lIns="0" spcFirstLastPara="1" rIns="0" wrap="square" tIns="0">
            <a:spAutoFit/>
          </a:bodyPr>
          <a:lstStyle/>
          <a:p>
            <a:pPr indent="0" lvl="0" marL="0" marR="0" rtl="0" algn="ctr">
              <a:lnSpc>
                <a:spcPct val="160000"/>
              </a:lnSpc>
              <a:spcBef>
                <a:spcPts val="0"/>
              </a:spcBef>
              <a:spcAft>
                <a:spcPts val="0"/>
              </a:spcAft>
              <a:buNone/>
            </a:pPr>
            <a:r>
              <a:rPr b="1" lang="en-US" sz="3200">
                <a:solidFill>
                  <a:srgbClr val="000000"/>
                </a:solidFill>
                <a:latin typeface="Arial"/>
                <a:ea typeface="Arial"/>
                <a:cs typeface="Arial"/>
                <a:sym typeface="Arial"/>
              </a:rPr>
              <a:t>1</a:t>
            </a:r>
            <a:endParaRPr/>
          </a:p>
        </p:txBody>
      </p:sp>
      <p:sp>
        <p:nvSpPr>
          <p:cNvPr id="176" name="Google Shape;176;p2"/>
          <p:cNvSpPr txBox="1"/>
          <p:nvPr/>
        </p:nvSpPr>
        <p:spPr>
          <a:xfrm>
            <a:off x="8776784" y="3581223"/>
            <a:ext cx="8307875" cy="1096010"/>
          </a:xfrm>
          <a:prstGeom prst="rect">
            <a:avLst/>
          </a:prstGeom>
          <a:noFill/>
          <a:ln>
            <a:noFill/>
          </a:ln>
        </p:spPr>
        <p:txBody>
          <a:bodyPr anchorCtr="0" anchor="t" bIns="0" lIns="0" spcFirstLastPara="1" rIns="0" wrap="square" tIns="0">
            <a:spAutoFit/>
          </a:bodyPr>
          <a:lstStyle/>
          <a:p>
            <a:pPr indent="0" lvl="0" marL="0" marR="0" rtl="0" algn="l">
              <a:lnSpc>
                <a:spcPct val="160021"/>
              </a:lnSpc>
              <a:spcBef>
                <a:spcPts val="0"/>
              </a:spcBef>
              <a:spcAft>
                <a:spcPts val="0"/>
              </a:spcAft>
              <a:buNone/>
            </a:pPr>
            <a:r>
              <a:rPr lang="en-US" sz="2799">
                <a:solidFill>
                  <a:srgbClr val="000000"/>
                </a:solidFill>
                <a:latin typeface="Arial"/>
                <a:ea typeface="Arial"/>
                <a:cs typeface="Arial"/>
                <a:sym typeface="Arial"/>
              </a:rPr>
              <a:t>One-size-fits-</a:t>
            </a:r>
            <a:r>
              <a:rPr lang="en-US" sz="2799" u="none" strike="noStrike">
                <a:solidFill>
                  <a:srgbClr val="000000"/>
                </a:solidFill>
                <a:latin typeface="Arial"/>
                <a:ea typeface="Arial"/>
                <a:cs typeface="Arial"/>
                <a:sym typeface="Arial"/>
              </a:rPr>
              <a:t>all recommendations often miss the mark</a:t>
            </a:r>
            <a:endParaRPr/>
          </a:p>
        </p:txBody>
      </p:sp>
      <p:grpSp>
        <p:nvGrpSpPr>
          <p:cNvPr id="177" name="Google Shape;177;p2"/>
          <p:cNvGrpSpPr/>
          <p:nvPr/>
        </p:nvGrpSpPr>
        <p:grpSpPr>
          <a:xfrm>
            <a:off x="7385469" y="3722519"/>
            <a:ext cx="909958" cy="909958"/>
            <a:chOff x="0" y="0"/>
            <a:chExt cx="812800" cy="812800"/>
          </a:xfrm>
        </p:grpSpPr>
        <p:sp>
          <p:nvSpPr>
            <p:cNvPr id="178" name="Google Shape;178;p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28575">
              <a:solidFill>
                <a:srgbClr val="000000"/>
              </a:solidFill>
              <a:prstDash val="solid"/>
              <a:miter lim="8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9" name="Google Shape;179;p2"/>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80" name="Google Shape;180;p2"/>
          <p:cNvSpPr txBox="1"/>
          <p:nvPr/>
        </p:nvSpPr>
        <p:spPr>
          <a:xfrm>
            <a:off x="7422412" y="3820629"/>
            <a:ext cx="817023" cy="608965"/>
          </a:xfrm>
          <a:prstGeom prst="rect">
            <a:avLst/>
          </a:prstGeom>
          <a:noFill/>
          <a:ln>
            <a:noFill/>
          </a:ln>
        </p:spPr>
        <p:txBody>
          <a:bodyPr anchorCtr="0" anchor="t" bIns="0" lIns="0" spcFirstLastPara="1" rIns="0" wrap="square" tIns="0">
            <a:spAutoFit/>
          </a:bodyPr>
          <a:lstStyle/>
          <a:p>
            <a:pPr indent="0" lvl="0" marL="0" marR="0" rtl="0" algn="ctr">
              <a:lnSpc>
                <a:spcPct val="160000"/>
              </a:lnSpc>
              <a:spcBef>
                <a:spcPts val="0"/>
              </a:spcBef>
              <a:spcAft>
                <a:spcPts val="0"/>
              </a:spcAft>
              <a:buNone/>
            </a:pPr>
            <a:r>
              <a:rPr b="1" lang="en-US" sz="3200">
                <a:solidFill>
                  <a:srgbClr val="000000"/>
                </a:solidFill>
                <a:latin typeface="Arial"/>
                <a:ea typeface="Arial"/>
                <a:cs typeface="Arial"/>
                <a:sym typeface="Arial"/>
              </a:rPr>
              <a:t>2</a:t>
            </a:r>
            <a:endParaRPr/>
          </a:p>
        </p:txBody>
      </p:sp>
      <p:sp>
        <p:nvSpPr>
          <p:cNvPr id="181" name="Google Shape;181;p2"/>
          <p:cNvSpPr txBox="1"/>
          <p:nvPr/>
        </p:nvSpPr>
        <p:spPr>
          <a:xfrm>
            <a:off x="8776784" y="5868177"/>
            <a:ext cx="8307875" cy="534035"/>
          </a:xfrm>
          <a:prstGeom prst="rect">
            <a:avLst/>
          </a:prstGeom>
          <a:noFill/>
          <a:ln>
            <a:noFill/>
          </a:ln>
        </p:spPr>
        <p:txBody>
          <a:bodyPr anchorCtr="0" anchor="t" bIns="0" lIns="0" spcFirstLastPara="1" rIns="0" wrap="square" tIns="0">
            <a:spAutoFit/>
          </a:bodyPr>
          <a:lstStyle/>
          <a:p>
            <a:pPr indent="0" lvl="0" marL="0" marR="0" rtl="0" algn="l">
              <a:lnSpc>
                <a:spcPct val="160021"/>
              </a:lnSpc>
              <a:spcBef>
                <a:spcPts val="0"/>
              </a:spcBef>
              <a:spcAft>
                <a:spcPts val="0"/>
              </a:spcAft>
              <a:buNone/>
            </a:pPr>
            <a:r>
              <a:rPr lang="en-US" sz="2799">
                <a:solidFill>
                  <a:srgbClr val="000000"/>
                </a:solidFill>
                <a:latin typeface="Arial"/>
                <a:ea typeface="Arial"/>
                <a:cs typeface="Arial"/>
                <a:sym typeface="Arial"/>
              </a:rPr>
              <a:t>Limi</a:t>
            </a:r>
            <a:r>
              <a:rPr lang="en-US" sz="2799" u="none" strike="noStrike">
                <a:solidFill>
                  <a:srgbClr val="000000"/>
                </a:solidFill>
                <a:latin typeface="Arial"/>
                <a:ea typeface="Arial"/>
                <a:cs typeface="Arial"/>
                <a:sym typeface="Arial"/>
              </a:rPr>
              <a:t>ted personalization and targeting</a:t>
            </a:r>
            <a:endParaRPr/>
          </a:p>
        </p:txBody>
      </p:sp>
      <p:grpSp>
        <p:nvGrpSpPr>
          <p:cNvPr id="182" name="Google Shape;182;p2"/>
          <p:cNvGrpSpPr/>
          <p:nvPr/>
        </p:nvGrpSpPr>
        <p:grpSpPr>
          <a:xfrm>
            <a:off x="7385469" y="5728486"/>
            <a:ext cx="909958" cy="909958"/>
            <a:chOff x="0" y="0"/>
            <a:chExt cx="812800" cy="812800"/>
          </a:xfrm>
        </p:grpSpPr>
        <p:sp>
          <p:nvSpPr>
            <p:cNvPr id="183" name="Google Shape;183;p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28575">
              <a:solidFill>
                <a:srgbClr val="000000"/>
              </a:solidFill>
              <a:prstDash val="solid"/>
              <a:miter lim="8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4" name="Google Shape;184;p2"/>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85" name="Google Shape;185;p2"/>
          <p:cNvSpPr txBox="1"/>
          <p:nvPr/>
        </p:nvSpPr>
        <p:spPr>
          <a:xfrm>
            <a:off x="7412887" y="5826595"/>
            <a:ext cx="817023" cy="608965"/>
          </a:xfrm>
          <a:prstGeom prst="rect">
            <a:avLst/>
          </a:prstGeom>
          <a:noFill/>
          <a:ln>
            <a:noFill/>
          </a:ln>
        </p:spPr>
        <p:txBody>
          <a:bodyPr anchorCtr="0" anchor="t" bIns="0" lIns="0" spcFirstLastPara="1" rIns="0" wrap="square" tIns="0">
            <a:spAutoFit/>
          </a:bodyPr>
          <a:lstStyle/>
          <a:p>
            <a:pPr indent="0" lvl="0" marL="0" marR="0" rtl="0" algn="ctr">
              <a:lnSpc>
                <a:spcPct val="160000"/>
              </a:lnSpc>
              <a:spcBef>
                <a:spcPts val="0"/>
              </a:spcBef>
              <a:spcAft>
                <a:spcPts val="0"/>
              </a:spcAft>
              <a:buNone/>
            </a:pPr>
            <a:r>
              <a:rPr b="1" lang="en-US" sz="3200">
                <a:solidFill>
                  <a:srgbClr val="000000"/>
                </a:solidFill>
                <a:latin typeface="Arial"/>
                <a:ea typeface="Arial"/>
                <a:cs typeface="Arial"/>
                <a:sym typeface="Arial"/>
              </a:rPr>
              <a:t>3</a:t>
            </a:r>
            <a:endParaRPr/>
          </a:p>
        </p:txBody>
      </p:sp>
      <p:sp>
        <p:nvSpPr>
          <p:cNvPr id="186" name="Google Shape;186;p2"/>
          <p:cNvSpPr txBox="1"/>
          <p:nvPr/>
        </p:nvSpPr>
        <p:spPr>
          <a:xfrm>
            <a:off x="1166399" y="1243350"/>
            <a:ext cx="6133762" cy="2961323"/>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5600">
                <a:solidFill>
                  <a:srgbClr val="000000"/>
                </a:solidFill>
                <a:latin typeface="DM Serif Display"/>
                <a:ea typeface="DM Serif Display"/>
                <a:cs typeface="DM Serif Display"/>
                <a:sym typeface="DM Serif Display"/>
              </a:rPr>
              <a:t>What’s Broken in Recommendations today?</a:t>
            </a:r>
            <a:endParaRPr/>
          </a:p>
        </p:txBody>
      </p:sp>
      <p:sp>
        <p:nvSpPr>
          <p:cNvPr id="187" name="Google Shape;187;p2"/>
          <p:cNvSpPr txBox="1"/>
          <p:nvPr/>
        </p:nvSpPr>
        <p:spPr>
          <a:xfrm>
            <a:off x="1166399" y="9142095"/>
            <a:ext cx="3450476" cy="273685"/>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lang="en-US" sz="1599" u="none" strike="noStrike">
                <a:solidFill>
                  <a:srgbClr val="000000"/>
                </a:solidFill>
                <a:latin typeface="Arial"/>
                <a:ea typeface="Arial"/>
                <a:cs typeface="Arial"/>
                <a:sym typeface="Arial"/>
              </a:rPr>
              <a:t>SUMMER 2025 USD</a:t>
            </a:r>
            <a:endParaRPr/>
          </a:p>
        </p:txBody>
      </p:sp>
      <p:sp>
        <p:nvSpPr>
          <p:cNvPr id="188" name="Google Shape;188;p2"/>
          <p:cNvSpPr txBox="1"/>
          <p:nvPr/>
        </p:nvSpPr>
        <p:spPr>
          <a:xfrm>
            <a:off x="13671125" y="9142095"/>
            <a:ext cx="3450476" cy="273685"/>
          </a:xfrm>
          <a:prstGeom prst="rect">
            <a:avLst/>
          </a:prstGeom>
          <a:noFill/>
          <a:ln>
            <a:noFill/>
          </a:ln>
        </p:spPr>
        <p:txBody>
          <a:bodyPr anchorCtr="0" anchor="t" bIns="0" lIns="0" spcFirstLastPara="1" rIns="0" wrap="square" tIns="0">
            <a:spAutoFit/>
          </a:bodyPr>
          <a:lstStyle/>
          <a:p>
            <a:pPr indent="0" lvl="0" marL="0" marR="0" rtl="0" algn="r">
              <a:lnSpc>
                <a:spcPct val="140025"/>
              </a:lnSpc>
              <a:spcBef>
                <a:spcPts val="0"/>
              </a:spcBef>
              <a:spcAft>
                <a:spcPts val="0"/>
              </a:spcAft>
              <a:buNone/>
            </a:pPr>
            <a:r>
              <a:rPr lang="en-US" sz="1599">
                <a:solidFill>
                  <a:srgbClr val="000000"/>
                </a:solidFill>
                <a:latin typeface="Arial"/>
                <a:ea typeface="Arial"/>
                <a:cs typeface="Arial"/>
                <a:sym typeface="Arial"/>
              </a:rPr>
              <a:t>3</a:t>
            </a:r>
            <a:endParaRPr/>
          </a:p>
        </p:txBody>
      </p:sp>
      <p:cxnSp>
        <p:nvCxnSpPr>
          <p:cNvPr id="189" name="Google Shape;189;p2"/>
          <p:cNvCxnSpPr/>
          <p:nvPr/>
        </p:nvCxnSpPr>
        <p:spPr>
          <a:xfrm>
            <a:off x="1166399" y="1028700"/>
            <a:ext cx="687324" cy="0"/>
          </a:xfrm>
          <a:prstGeom prst="straightConnector1">
            <a:avLst/>
          </a:prstGeom>
          <a:noFill/>
          <a:ln cap="flat" cmpd="sng" w="76200">
            <a:solidFill>
              <a:srgbClr val="000000"/>
            </a:solidFill>
            <a:prstDash val="solid"/>
            <a:round/>
            <a:headEnd len="sm" w="sm" type="none"/>
            <a:tailEnd len="sm" w="sm" type="none"/>
          </a:ln>
        </p:spPr>
      </p:cxnSp>
      <p:sp>
        <p:nvSpPr>
          <p:cNvPr id="190" name="Google Shape;190;p2"/>
          <p:cNvSpPr txBox="1"/>
          <p:nvPr/>
        </p:nvSpPr>
        <p:spPr>
          <a:xfrm>
            <a:off x="8813727" y="7825886"/>
            <a:ext cx="8307875" cy="534035"/>
          </a:xfrm>
          <a:prstGeom prst="rect">
            <a:avLst/>
          </a:prstGeom>
          <a:noFill/>
          <a:ln>
            <a:noFill/>
          </a:ln>
        </p:spPr>
        <p:txBody>
          <a:bodyPr anchorCtr="0" anchor="t" bIns="0" lIns="0" spcFirstLastPara="1" rIns="0" wrap="square" tIns="0">
            <a:spAutoFit/>
          </a:bodyPr>
          <a:lstStyle/>
          <a:p>
            <a:pPr indent="0" lvl="0" marL="0" marR="0" rtl="0" algn="l">
              <a:lnSpc>
                <a:spcPct val="160021"/>
              </a:lnSpc>
              <a:spcBef>
                <a:spcPts val="0"/>
              </a:spcBef>
              <a:spcAft>
                <a:spcPts val="0"/>
              </a:spcAft>
              <a:buNone/>
            </a:pPr>
            <a:r>
              <a:rPr lang="en-US" sz="2799">
                <a:solidFill>
                  <a:srgbClr val="000000"/>
                </a:solidFill>
                <a:latin typeface="Arial"/>
                <a:ea typeface="Arial"/>
                <a:cs typeface="Arial"/>
                <a:sym typeface="Arial"/>
              </a:rPr>
              <a:t>Communi</a:t>
            </a:r>
            <a:r>
              <a:rPr lang="en-US" sz="2799" u="none" strike="noStrike">
                <a:solidFill>
                  <a:srgbClr val="000000"/>
                </a:solidFill>
                <a:latin typeface="Arial"/>
                <a:ea typeface="Arial"/>
                <a:cs typeface="Arial"/>
                <a:sym typeface="Arial"/>
              </a:rPr>
              <a:t>ties in social networks often invisible</a:t>
            </a:r>
            <a:endParaRPr/>
          </a:p>
        </p:txBody>
      </p:sp>
      <p:grpSp>
        <p:nvGrpSpPr>
          <p:cNvPr id="191" name="Google Shape;191;p2"/>
          <p:cNvGrpSpPr/>
          <p:nvPr/>
        </p:nvGrpSpPr>
        <p:grpSpPr>
          <a:xfrm>
            <a:off x="7422412" y="7686194"/>
            <a:ext cx="909958" cy="909958"/>
            <a:chOff x="0" y="0"/>
            <a:chExt cx="812800" cy="812800"/>
          </a:xfrm>
        </p:grpSpPr>
        <p:sp>
          <p:nvSpPr>
            <p:cNvPr id="192" name="Google Shape;192;p2"/>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28575">
              <a:solidFill>
                <a:srgbClr val="000000"/>
              </a:solidFill>
              <a:prstDash val="solid"/>
              <a:miter lim="8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3" name="Google Shape;193;p2"/>
            <p:cNvSpPr txBox="1"/>
            <p:nvPr/>
          </p:nvSpPr>
          <p:spPr>
            <a:xfrm>
              <a:off x="76200" y="28575"/>
              <a:ext cx="660400" cy="7080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94" name="Google Shape;194;p2"/>
          <p:cNvSpPr txBox="1"/>
          <p:nvPr/>
        </p:nvSpPr>
        <p:spPr>
          <a:xfrm>
            <a:off x="7449830" y="7784304"/>
            <a:ext cx="817023" cy="608965"/>
          </a:xfrm>
          <a:prstGeom prst="rect">
            <a:avLst/>
          </a:prstGeom>
          <a:noFill/>
          <a:ln>
            <a:noFill/>
          </a:ln>
        </p:spPr>
        <p:txBody>
          <a:bodyPr anchorCtr="0" anchor="t" bIns="0" lIns="0" spcFirstLastPara="1" rIns="0" wrap="square" tIns="0">
            <a:spAutoFit/>
          </a:bodyPr>
          <a:lstStyle/>
          <a:p>
            <a:pPr indent="0" lvl="0" marL="0" marR="0" rtl="0" algn="ctr">
              <a:lnSpc>
                <a:spcPct val="160000"/>
              </a:lnSpc>
              <a:spcBef>
                <a:spcPts val="0"/>
              </a:spcBef>
              <a:spcAft>
                <a:spcPts val="0"/>
              </a:spcAft>
              <a:buNone/>
            </a:pPr>
            <a:r>
              <a:rPr b="1" lang="en-US" sz="3200">
                <a:solidFill>
                  <a:srgbClr val="000000"/>
                </a:solidFill>
                <a:latin typeface="Arial"/>
                <a:ea typeface="Arial"/>
                <a:cs typeface="Arial"/>
                <a:sym typeface="Arial"/>
              </a:rPr>
              <a:t>4</a:t>
            </a:r>
            <a:endParaRPr/>
          </a:p>
        </p:txBody>
      </p:sp>
      <p:pic>
        <p:nvPicPr>
          <p:cNvPr descr="A blue and white illustration of a person&#10;&#10;AI-generated content may be incorrect." id="195" name="Google Shape;195;p2"/>
          <p:cNvPicPr preferRelativeResize="0"/>
          <p:nvPr/>
        </p:nvPicPr>
        <p:blipFill rotWithShape="1">
          <a:blip r:embed="rId4">
            <a:alphaModFix/>
          </a:blip>
          <a:srcRect b="0" l="0" r="0" t="0"/>
          <a:stretch/>
        </p:blipFill>
        <p:spPr>
          <a:xfrm>
            <a:off x="972585" y="4636348"/>
            <a:ext cx="5931526" cy="407407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9" name="Shape 199"/>
        <p:cNvGrpSpPr/>
        <p:nvPr/>
      </p:nvGrpSpPr>
      <p:grpSpPr>
        <a:xfrm>
          <a:off x="0" y="0"/>
          <a:ext cx="0" cy="0"/>
          <a:chOff x="0" y="0"/>
          <a:chExt cx="0" cy="0"/>
        </a:xfrm>
      </p:grpSpPr>
      <p:sp>
        <p:nvSpPr>
          <p:cNvPr id="200" name="Google Shape;200;p3"/>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mt="50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cxnSp>
        <p:nvCxnSpPr>
          <p:cNvPr id="201" name="Google Shape;201;p3"/>
          <p:cNvCxnSpPr/>
          <p:nvPr/>
        </p:nvCxnSpPr>
        <p:spPr>
          <a:xfrm>
            <a:off x="1166399" y="1028700"/>
            <a:ext cx="687324" cy="0"/>
          </a:xfrm>
          <a:prstGeom prst="straightConnector1">
            <a:avLst/>
          </a:prstGeom>
          <a:noFill/>
          <a:ln cap="flat" cmpd="sng" w="76200">
            <a:solidFill>
              <a:srgbClr val="000000"/>
            </a:solidFill>
            <a:prstDash val="solid"/>
            <a:round/>
            <a:headEnd len="sm" w="sm" type="none"/>
            <a:tailEnd len="sm" w="sm" type="none"/>
          </a:ln>
        </p:spPr>
      </p:cxnSp>
      <p:sp>
        <p:nvSpPr>
          <p:cNvPr id="202" name="Google Shape;202;p3"/>
          <p:cNvSpPr txBox="1"/>
          <p:nvPr/>
        </p:nvSpPr>
        <p:spPr>
          <a:xfrm>
            <a:off x="1166399" y="1233825"/>
            <a:ext cx="13533637" cy="1085215"/>
          </a:xfrm>
          <a:prstGeom prst="rect">
            <a:avLst/>
          </a:prstGeom>
          <a:noFill/>
          <a:ln>
            <a:noFill/>
          </a:ln>
        </p:spPr>
        <p:txBody>
          <a:bodyPr anchorCtr="0" anchor="t" bIns="0" lIns="0" spcFirstLastPara="1" rIns="0" wrap="square" tIns="0">
            <a:spAutoFit/>
          </a:bodyPr>
          <a:lstStyle/>
          <a:p>
            <a:pPr indent="0" lvl="0" marL="0" marR="0" rtl="0" algn="l">
              <a:lnSpc>
                <a:spcPct val="140006"/>
              </a:lnSpc>
              <a:spcBef>
                <a:spcPts val="0"/>
              </a:spcBef>
              <a:spcAft>
                <a:spcPts val="0"/>
              </a:spcAft>
              <a:buNone/>
            </a:pPr>
            <a:r>
              <a:rPr lang="en-US" sz="6399">
                <a:solidFill>
                  <a:srgbClr val="000000"/>
                </a:solidFill>
                <a:latin typeface="DM Serif Display"/>
                <a:ea typeface="DM Serif Display"/>
                <a:cs typeface="DM Serif Display"/>
                <a:sym typeface="DM Serif Display"/>
              </a:rPr>
              <a:t>Mapping the Hidden Social Graph</a:t>
            </a:r>
            <a:endParaRPr/>
          </a:p>
        </p:txBody>
      </p:sp>
      <p:sp>
        <p:nvSpPr>
          <p:cNvPr id="203" name="Google Shape;203;p3"/>
          <p:cNvSpPr txBox="1"/>
          <p:nvPr/>
        </p:nvSpPr>
        <p:spPr>
          <a:xfrm>
            <a:off x="1166399" y="9142095"/>
            <a:ext cx="3450476" cy="273685"/>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lang="en-US" sz="1599" u="none" strike="noStrike">
                <a:solidFill>
                  <a:srgbClr val="000000"/>
                </a:solidFill>
                <a:latin typeface="Arial"/>
                <a:ea typeface="Arial"/>
                <a:cs typeface="Arial"/>
                <a:sym typeface="Arial"/>
              </a:rPr>
              <a:t>SUMMER 2025 USD</a:t>
            </a:r>
            <a:endParaRPr/>
          </a:p>
        </p:txBody>
      </p:sp>
      <p:sp>
        <p:nvSpPr>
          <p:cNvPr id="204" name="Google Shape;204;p3"/>
          <p:cNvSpPr txBox="1"/>
          <p:nvPr/>
        </p:nvSpPr>
        <p:spPr>
          <a:xfrm>
            <a:off x="13671125" y="9142095"/>
            <a:ext cx="3450476" cy="273685"/>
          </a:xfrm>
          <a:prstGeom prst="rect">
            <a:avLst/>
          </a:prstGeom>
          <a:noFill/>
          <a:ln>
            <a:noFill/>
          </a:ln>
        </p:spPr>
        <p:txBody>
          <a:bodyPr anchorCtr="0" anchor="t" bIns="0" lIns="0" spcFirstLastPara="1" rIns="0" wrap="square" tIns="0">
            <a:spAutoFit/>
          </a:bodyPr>
          <a:lstStyle/>
          <a:p>
            <a:pPr indent="0" lvl="0" marL="0" marR="0" rtl="0" algn="r">
              <a:lnSpc>
                <a:spcPct val="140025"/>
              </a:lnSpc>
              <a:spcBef>
                <a:spcPts val="0"/>
              </a:spcBef>
              <a:spcAft>
                <a:spcPts val="0"/>
              </a:spcAft>
              <a:buNone/>
            </a:pPr>
            <a:r>
              <a:rPr lang="en-US" sz="1599">
                <a:solidFill>
                  <a:srgbClr val="000000"/>
                </a:solidFill>
                <a:latin typeface="Arial"/>
                <a:ea typeface="Arial"/>
                <a:cs typeface="Arial"/>
                <a:sym typeface="Arial"/>
              </a:rPr>
              <a:t>7</a:t>
            </a:r>
            <a:endParaRPr/>
          </a:p>
        </p:txBody>
      </p:sp>
      <p:sp>
        <p:nvSpPr>
          <p:cNvPr id="205" name="Google Shape;205;p3"/>
          <p:cNvSpPr txBox="1"/>
          <p:nvPr/>
        </p:nvSpPr>
        <p:spPr>
          <a:xfrm>
            <a:off x="1175924" y="3642063"/>
            <a:ext cx="4833608" cy="459105"/>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lang="en-US" sz="2400">
                <a:solidFill>
                  <a:srgbClr val="000000"/>
                </a:solidFill>
                <a:latin typeface="Arial"/>
                <a:ea typeface="Arial"/>
                <a:cs typeface="Arial"/>
                <a:sym typeface="Arial"/>
              </a:rPr>
              <a:t>EDA - Feature Engineering</a:t>
            </a:r>
            <a:endParaRPr/>
          </a:p>
        </p:txBody>
      </p:sp>
      <p:sp>
        <p:nvSpPr>
          <p:cNvPr id="206" name="Google Shape;206;p3"/>
          <p:cNvSpPr txBox="1"/>
          <p:nvPr/>
        </p:nvSpPr>
        <p:spPr>
          <a:xfrm>
            <a:off x="1166399" y="4852373"/>
            <a:ext cx="4843200" cy="1551600"/>
          </a:xfrm>
          <a:prstGeom prst="rect">
            <a:avLst/>
          </a:prstGeom>
          <a:noFill/>
          <a:ln>
            <a:noFill/>
          </a:ln>
        </p:spPr>
        <p:txBody>
          <a:bodyPr anchorCtr="0" anchor="t" bIns="0" lIns="0" spcFirstLastPara="1" rIns="0" wrap="square" tIns="0">
            <a:spAutoFit/>
          </a:bodyPr>
          <a:lstStyle/>
          <a:p>
            <a:pPr indent="-232410" lvl="1" marL="388620" marR="0" rtl="0" algn="l">
              <a:lnSpc>
                <a:spcPct val="160000"/>
              </a:lnSpc>
              <a:spcBef>
                <a:spcPts val="0"/>
              </a:spcBef>
              <a:spcAft>
                <a:spcPts val="0"/>
              </a:spcAft>
              <a:buClr>
                <a:srgbClr val="000000"/>
              </a:buClr>
              <a:buSzPts val="2400"/>
              <a:buFont typeface="Arial"/>
              <a:buChar char="•"/>
            </a:pPr>
            <a:r>
              <a:rPr b="0" i="0" lang="en-US" sz="2400" u="none" cap="none" strike="noStrike">
                <a:solidFill>
                  <a:srgbClr val="000000"/>
                </a:solidFill>
                <a:latin typeface="Arial"/>
                <a:ea typeface="Arial"/>
                <a:cs typeface="Arial"/>
                <a:sym typeface="Arial"/>
              </a:rPr>
              <a:t>Treat users and connections as a graph.</a:t>
            </a:r>
            <a:endParaRPr sz="2400"/>
          </a:p>
          <a:p>
            <a:pPr indent="-232410" lvl="1" marL="388620" marR="0" rtl="0" algn="l">
              <a:lnSpc>
                <a:spcPct val="160000"/>
              </a:lnSpc>
              <a:spcBef>
                <a:spcPts val="0"/>
              </a:spcBef>
              <a:spcAft>
                <a:spcPts val="0"/>
              </a:spcAft>
              <a:buClr>
                <a:srgbClr val="000000"/>
              </a:buClr>
              <a:buSzPts val="2400"/>
              <a:buFont typeface="Arial"/>
              <a:buChar char="•"/>
            </a:pPr>
            <a:r>
              <a:rPr b="0" i="0" lang="en-US" sz="2400" u="none" cap="none" strike="noStrike">
                <a:solidFill>
                  <a:srgbClr val="000000"/>
                </a:solidFill>
                <a:latin typeface="Arial"/>
                <a:ea typeface="Arial"/>
                <a:cs typeface="Arial"/>
                <a:sym typeface="Arial"/>
              </a:rPr>
              <a:t>Derive features.</a:t>
            </a:r>
            <a:endParaRPr sz="2400"/>
          </a:p>
        </p:txBody>
      </p:sp>
      <p:sp>
        <p:nvSpPr>
          <p:cNvPr id="207" name="Google Shape;207;p3"/>
          <p:cNvSpPr txBox="1"/>
          <p:nvPr/>
        </p:nvSpPr>
        <p:spPr>
          <a:xfrm>
            <a:off x="6731959" y="3642063"/>
            <a:ext cx="4833608" cy="459105"/>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lang="en-US" sz="2400">
                <a:solidFill>
                  <a:srgbClr val="000000"/>
                </a:solidFill>
                <a:latin typeface="Arial"/>
                <a:ea typeface="Arial"/>
                <a:cs typeface="Arial"/>
                <a:sym typeface="Arial"/>
              </a:rPr>
              <a:t>Model Building</a:t>
            </a:r>
            <a:endParaRPr/>
          </a:p>
        </p:txBody>
      </p:sp>
      <p:sp>
        <p:nvSpPr>
          <p:cNvPr id="208" name="Google Shape;208;p3"/>
          <p:cNvSpPr txBox="1"/>
          <p:nvPr/>
        </p:nvSpPr>
        <p:spPr>
          <a:xfrm>
            <a:off x="6722434" y="4852373"/>
            <a:ext cx="4843200" cy="960600"/>
          </a:xfrm>
          <a:prstGeom prst="rect">
            <a:avLst/>
          </a:prstGeom>
          <a:noFill/>
          <a:ln>
            <a:noFill/>
          </a:ln>
        </p:spPr>
        <p:txBody>
          <a:bodyPr anchorCtr="0" anchor="t" bIns="0" lIns="0" spcFirstLastPara="1" rIns="0" wrap="square" tIns="0">
            <a:spAutoFit/>
          </a:bodyPr>
          <a:lstStyle/>
          <a:p>
            <a:pPr indent="-232410" lvl="1" marL="388620" marR="0" rtl="0" algn="l">
              <a:lnSpc>
                <a:spcPct val="160000"/>
              </a:lnSpc>
              <a:spcBef>
                <a:spcPts val="0"/>
              </a:spcBef>
              <a:spcAft>
                <a:spcPts val="0"/>
              </a:spcAft>
              <a:buClr>
                <a:srgbClr val="000000"/>
              </a:buClr>
              <a:buSzPts val="2400"/>
              <a:buFont typeface="Arial"/>
              <a:buChar char="•"/>
            </a:pPr>
            <a:r>
              <a:rPr b="0" i="0" lang="en-US" sz="2400" u="none" cap="none" strike="noStrike">
                <a:solidFill>
                  <a:srgbClr val="000000"/>
                </a:solidFill>
                <a:latin typeface="Arial"/>
                <a:ea typeface="Arial"/>
                <a:cs typeface="Arial"/>
                <a:sym typeface="Arial"/>
              </a:rPr>
              <a:t>Use clustering to find natural communities.</a:t>
            </a:r>
            <a:endParaRPr sz="2400"/>
          </a:p>
        </p:txBody>
      </p:sp>
      <p:sp>
        <p:nvSpPr>
          <p:cNvPr id="209" name="Google Shape;209;p3"/>
          <p:cNvSpPr txBox="1"/>
          <p:nvPr/>
        </p:nvSpPr>
        <p:spPr>
          <a:xfrm>
            <a:off x="12287994" y="3642063"/>
            <a:ext cx="4833608" cy="459105"/>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lang="en-US" sz="2400">
                <a:solidFill>
                  <a:srgbClr val="000000"/>
                </a:solidFill>
                <a:latin typeface="Arial"/>
                <a:ea typeface="Arial"/>
                <a:cs typeface="Arial"/>
                <a:sym typeface="Arial"/>
              </a:rPr>
              <a:t>Evaluation and Deployment</a:t>
            </a:r>
            <a:endParaRPr/>
          </a:p>
        </p:txBody>
      </p:sp>
      <p:sp>
        <p:nvSpPr>
          <p:cNvPr id="210" name="Google Shape;210;p3"/>
          <p:cNvSpPr txBox="1"/>
          <p:nvPr/>
        </p:nvSpPr>
        <p:spPr>
          <a:xfrm>
            <a:off x="12278469" y="4852373"/>
            <a:ext cx="4843200" cy="1551600"/>
          </a:xfrm>
          <a:prstGeom prst="rect">
            <a:avLst/>
          </a:prstGeom>
          <a:noFill/>
          <a:ln>
            <a:noFill/>
          </a:ln>
        </p:spPr>
        <p:txBody>
          <a:bodyPr anchorCtr="0" anchor="t" bIns="0" lIns="0" spcFirstLastPara="1" rIns="0" wrap="square" tIns="0">
            <a:spAutoFit/>
          </a:bodyPr>
          <a:lstStyle/>
          <a:p>
            <a:pPr indent="-232410" lvl="1" marL="388620" marR="0" rtl="0" algn="l">
              <a:lnSpc>
                <a:spcPct val="160000"/>
              </a:lnSpc>
              <a:spcBef>
                <a:spcPts val="0"/>
              </a:spcBef>
              <a:spcAft>
                <a:spcPts val="0"/>
              </a:spcAft>
              <a:buClr>
                <a:srgbClr val="000000"/>
              </a:buClr>
              <a:buSzPts val="2400"/>
              <a:buFont typeface="Arial"/>
              <a:buChar char="•"/>
            </a:pPr>
            <a:r>
              <a:rPr b="0" i="0" lang="en-US" sz="2400" u="none" cap="none" strike="noStrike">
                <a:solidFill>
                  <a:srgbClr val="000000"/>
                </a:solidFill>
                <a:latin typeface="Arial"/>
                <a:ea typeface="Arial"/>
                <a:cs typeface="Arial"/>
                <a:sym typeface="Arial"/>
              </a:rPr>
              <a:t>Evaluate and visualize them.</a:t>
            </a:r>
            <a:endParaRPr sz="2400"/>
          </a:p>
          <a:p>
            <a:pPr indent="-232410" lvl="1" marL="388620" marR="0" rtl="0" algn="l">
              <a:lnSpc>
                <a:spcPct val="160000"/>
              </a:lnSpc>
              <a:spcBef>
                <a:spcPts val="0"/>
              </a:spcBef>
              <a:spcAft>
                <a:spcPts val="0"/>
              </a:spcAft>
              <a:buClr>
                <a:srgbClr val="000000"/>
              </a:buClr>
              <a:buSzPts val="2400"/>
              <a:buFont typeface="Arial"/>
              <a:buChar char="•"/>
            </a:pPr>
            <a:r>
              <a:rPr b="0" i="0" lang="en-US" sz="2400" u="none" cap="none" strike="noStrike">
                <a:solidFill>
                  <a:srgbClr val="000000"/>
                </a:solidFill>
                <a:latin typeface="Arial"/>
                <a:ea typeface="Arial"/>
                <a:cs typeface="Arial"/>
                <a:sym typeface="Arial"/>
              </a:rPr>
              <a:t>Recommend based on user behaviour.</a:t>
            </a:r>
            <a:endParaRPr sz="2400"/>
          </a:p>
        </p:txBody>
      </p:sp>
      <p:sp>
        <p:nvSpPr>
          <p:cNvPr id="211" name="Google Shape;211;p3"/>
          <p:cNvSpPr txBox="1"/>
          <p:nvPr/>
        </p:nvSpPr>
        <p:spPr>
          <a:xfrm>
            <a:off x="1085925" y="7219975"/>
            <a:ext cx="14806800" cy="1169700"/>
          </a:xfrm>
          <a:prstGeom prst="rect">
            <a:avLst/>
          </a:prstGeom>
          <a:noFill/>
          <a:ln>
            <a:noFill/>
          </a:ln>
        </p:spPr>
        <p:txBody>
          <a:bodyPr anchorCtr="0" anchor="t" bIns="91425" lIns="91425" spcFirstLastPara="1" rIns="91425" wrap="square" tIns="91425">
            <a:spAutoFit/>
          </a:bodyPr>
          <a:lstStyle/>
          <a:p>
            <a:pPr indent="-431800" lvl="0" marL="457200" rtl="0" algn="l">
              <a:spcBef>
                <a:spcPts val="0"/>
              </a:spcBef>
              <a:spcAft>
                <a:spcPts val="0"/>
              </a:spcAft>
              <a:buClr>
                <a:schemeClr val="dk1"/>
              </a:buClr>
              <a:buSzPts val="3200"/>
              <a:buChar char="●"/>
            </a:pPr>
            <a:r>
              <a:rPr lang="en-US" sz="3200">
                <a:solidFill>
                  <a:schemeClr val="dk1"/>
                </a:solidFill>
              </a:rPr>
              <a:t>Our dataset has 4039 nodes and connections between them.</a:t>
            </a:r>
            <a:endParaRPr sz="3200">
              <a:solidFill>
                <a:schemeClr val="dk1"/>
              </a:solidFill>
            </a:endParaRPr>
          </a:p>
          <a:p>
            <a:pPr indent="-431800" lvl="0" marL="457200" rtl="0" algn="l">
              <a:spcBef>
                <a:spcPts val="0"/>
              </a:spcBef>
              <a:spcAft>
                <a:spcPts val="0"/>
              </a:spcAft>
              <a:buClr>
                <a:schemeClr val="dk1"/>
              </a:buClr>
              <a:buSzPts val="3200"/>
              <a:buChar char="●"/>
            </a:pPr>
            <a:r>
              <a:rPr lang="en-US" sz="3200">
                <a:solidFill>
                  <a:schemeClr val="dk1"/>
                </a:solidFill>
              </a:rPr>
              <a:t>The graph is a fully connected undirected graph.</a:t>
            </a:r>
            <a:endParaRPr sz="32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g3696472c30c_2_75"/>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mt="50000"/>
            </a:blip>
            <a:stretch>
              <a:fillRect b="0" l="0" r="0" t="0"/>
            </a:stretch>
          </a:blipFill>
          <a:ln>
            <a:noFill/>
          </a:ln>
        </p:spPr>
      </p:sp>
      <p:cxnSp>
        <p:nvCxnSpPr>
          <p:cNvPr id="217" name="Google Shape;217;g3696472c30c_2_75"/>
          <p:cNvCxnSpPr/>
          <p:nvPr/>
        </p:nvCxnSpPr>
        <p:spPr>
          <a:xfrm>
            <a:off x="1166399" y="1028700"/>
            <a:ext cx="687324" cy="0"/>
          </a:xfrm>
          <a:prstGeom prst="straightConnector1">
            <a:avLst/>
          </a:prstGeom>
          <a:noFill/>
          <a:ln cap="flat" cmpd="sng" w="76200">
            <a:solidFill>
              <a:srgbClr val="000000"/>
            </a:solidFill>
            <a:prstDash val="solid"/>
            <a:round/>
            <a:headEnd len="sm" w="sm" type="none"/>
            <a:tailEnd len="sm" w="sm" type="none"/>
          </a:ln>
        </p:spPr>
      </p:cxnSp>
      <p:sp>
        <p:nvSpPr>
          <p:cNvPr id="218" name="Google Shape;218;g3696472c30c_2_75"/>
          <p:cNvSpPr txBox="1"/>
          <p:nvPr/>
        </p:nvSpPr>
        <p:spPr>
          <a:xfrm>
            <a:off x="1166399" y="1233825"/>
            <a:ext cx="13533637" cy="1085215"/>
          </a:xfrm>
          <a:prstGeom prst="rect">
            <a:avLst/>
          </a:prstGeom>
          <a:noFill/>
          <a:ln>
            <a:noFill/>
          </a:ln>
        </p:spPr>
        <p:txBody>
          <a:bodyPr anchorCtr="0" anchor="t" bIns="0" lIns="0" spcFirstLastPara="1" rIns="0" wrap="square" tIns="0">
            <a:spAutoFit/>
          </a:bodyPr>
          <a:lstStyle/>
          <a:p>
            <a:pPr indent="0" lvl="0" marL="0" marR="0" rtl="0" algn="l">
              <a:lnSpc>
                <a:spcPct val="140006"/>
              </a:lnSpc>
              <a:spcBef>
                <a:spcPts val="0"/>
              </a:spcBef>
              <a:spcAft>
                <a:spcPts val="0"/>
              </a:spcAft>
              <a:buNone/>
            </a:pPr>
            <a:r>
              <a:rPr b="0" i="0" lang="en-US" sz="6399" u="none" cap="none" strike="noStrike">
                <a:solidFill>
                  <a:srgbClr val="000000"/>
                </a:solidFill>
                <a:latin typeface="DM Serif Display"/>
                <a:ea typeface="DM Serif Display"/>
                <a:cs typeface="DM Serif Display"/>
                <a:sym typeface="DM Serif Display"/>
              </a:rPr>
              <a:t>Mapping the Hidden Social Graph</a:t>
            </a:r>
            <a:endParaRPr/>
          </a:p>
        </p:txBody>
      </p:sp>
      <p:sp>
        <p:nvSpPr>
          <p:cNvPr id="219" name="Google Shape;219;g3696472c30c_2_75"/>
          <p:cNvSpPr txBox="1"/>
          <p:nvPr/>
        </p:nvSpPr>
        <p:spPr>
          <a:xfrm>
            <a:off x="1166399" y="9142095"/>
            <a:ext cx="3450476" cy="273685"/>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b="0" i="0" lang="en-US" sz="1599" u="none" cap="none" strike="noStrike">
                <a:solidFill>
                  <a:srgbClr val="000000"/>
                </a:solidFill>
                <a:latin typeface="Arial"/>
                <a:ea typeface="Arial"/>
                <a:cs typeface="Arial"/>
                <a:sym typeface="Arial"/>
              </a:rPr>
              <a:t>SUMMER 2025 USD</a:t>
            </a:r>
            <a:endParaRPr/>
          </a:p>
        </p:txBody>
      </p:sp>
      <p:sp>
        <p:nvSpPr>
          <p:cNvPr id="220" name="Google Shape;220;g3696472c30c_2_75"/>
          <p:cNvSpPr txBox="1"/>
          <p:nvPr/>
        </p:nvSpPr>
        <p:spPr>
          <a:xfrm>
            <a:off x="13671125" y="9142095"/>
            <a:ext cx="3450476" cy="273685"/>
          </a:xfrm>
          <a:prstGeom prst="rect">
            <a:avLst/>
          </a:prstGeom>
          <a:noFill/>
          <a:ln>
            <a:noFill/>
          </a:ln>
        </p:spPr>
        <p:txBody>
          <a:bodyPr anchorCtr="0" anchor="t" bIns="0" lIns="0" spcFirstLastPara="1" rIns="0" wrap="square" tIns="0">
            <a:spAutoFit/>
          </a:bodyPr>
          <a:lstStyle/>
          <a:p>
            <a:pPr indent="0" lvl="0" marL="0" marR="0" rtl="0" algn="r">
              <a:lnSpc>
                <a:spcPct val="140025"/>
              </a:lnSpc>
              <a:spcBef>
                <a:spcPts val="0"/>
              </a:spcBef>
              <a:spcAft>
                <a:spcPts val="0"/>
              </a:spcAft>
              <a:buNone/>
            </a:pPr>
            <a:r>
              <a:rPr b="0" i="0" lang="en-US" sz="1599" u="none" cap="none" strike="noStrike">
                <a:solidFill>
                  <a:srgbClr val="000000"/>
                </a:solidFill>
                <a:latin typeface="Arial"/>
                <a:ea typeface="Arial"/>
                <a:cs typeface="Arial"/>
                <a:sym typeface="Arial"/>
              </a:rPr>
              <a:t>3</a:t>
            </a:r>
            <a:endParaRPr/>
          </a:p>
        </p:txBody>
      </p:sp>
      <p:sp>
        <p:nvSpPr>
          <p:cNvPr id="221" name="Google Shape;221;g3696472c30c_2_75"/>
          <p:cNvSpPr txBox="1"/>
          <p:nvPr/>
        </p:nvSpPr>
        <p:spPr>
          <a:xfrm>
            <a:off x="1122950" y="2965675"/>
            <a:ext cx="7962000" cy="369300"/>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i="0" lang="en-US" sz="2400" u="none" cap="none" strike="noStrike">
                <a:solidFill>
                  <a:srgbClr val="000000"/>
                </a:solidFill>
                <a:latin typeface="Arial"/>
                <a:ea typeface="Arial"/>
                <a:cs typeface="Arial"/>
                <a:sym typeface="Arial"/>
              </a:rPr>
              <a:t>EDA - Feature Engineering</a:t>
            </a:r>
            <a:endParaRPr/>
          </a:p>
        </p:txBody>
      </p:sp>
      <p:sp>
        <p:nvSpPr>
          <p:cNvPr id="222" name="Google Shape;222;g3696472c30c_2_75"/>
          <p:cNvSpPr txBox="1"/>
          <p:nvPr/>
        </p:nvSpPr>
        <p:spPr>
          <a:xfrm>
            <a:off x="1122950" y="3785450"/>
            <a:ext cx="10275900" cy="4710000"/>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0" i="0" lang="en-US" sz="1800" u="none" cap="none" strike="noStrike">
                <a:solidFill>
                  <a:srgbClr val="000000"/>
                </a:solidFill>
                <a:latin typeface="Arial"/>
                <a:ea typeface="Arial"/>
                <a:cs typeface="Arial"/>
                <a:sym typeface="Arial"/>
              </a:rPr>
              <a:t>The dataset is sourced from the Stanford Network Analysis Project (SNAP) and consists of the Facebook Ego Network. It includes 4039 nodes (users), 88,234 undirected edges, representing mutual friendships and no additional node attributes (unweighted, undirected graph).</a:t>
            </a:r>
            <a:endParaRPr/>
          </a:p>
          <a:p>
            <a:pPr indent="0" lvl="0" marL="0" marR="0" rtl="0" algn="l">
              <a:lnSpc>
                <a:spcPct val="160000"/>
              </a:lnSpc>
              <a:spcBef>
                <a:spcPts val="0"/>
              </a:spcBef>
              <a:spcAft>
                <a:spcPts val="0"/>
              </a:spcAft>
              <a:buNone/>
            </a:pPr>
            <a:r>
              <a:t/>
            </a:r>
            <a:endParaRPr b="0" i="0" sz="1800" u="none" cap="none" strike="noStrike">
              <a:solidFill>
                <a:srgbClr val="000000"/>
              </a:solidFill>
              <a:latin typeface="Arial"/>
              <a:ea typeface="Arial"/>
              <a:cs typeface="Arial"/>
              <a:sym typeface="Arial"/>
            </a:endParaRPr>
          </a:p>
          <a:p>
            <a:pPr indent="0" lvl="0" marL="0" marR="0" rtl="0" algn="l">
              <a:lnSpc>
                <a:spcPct val="160000"/>
              </a:lnSpc>
              <a:spcBef>
                <a:spcPts val="0"/>
              </a:spcBef>
              <a:spcAft>
                <a:spcPts val="0"/>
              </a:spcAft>
              <a:buNone/>
            </a:pPr>
            <a:r>
              <a:rPr b="0" i="0" lang="en-US" sz="1800" u="none" cap="none" strike="noStrike">
                <a:solidFill>
                  <a:srgbClr val="000000"/>
                </a:solidFill>
                <a:latin typeface="Arial"/>
                <a:ea typeface="Arial"/>
                <a:cs typeface="Arial"/>
                <a:sym typeface="Arial"/>
              </a:rPr>
              <a:t>We derived the common graph features for Network Analysis, centrality Variation features, 2-Hop and Local Neighborhood Features, and additional community features (Louvain method). </a:t>
            </a:r>
            <a:endParaRPr/>
          </a:p>
          <a:p>
            <a:pPr indent="0" lvl="0" marL="0" marR="0" rtl="0" algn="l">
              <a:lnSpc>
                <a:spcPct val="160000"/>
              </a:lnSpc>
              <a:spcBef>
                <a:spcPts val="0"/>
              </a:spcBef>
              <a:spcAft>
                <a:spcPts val="0"/>
              </a:spcAft>
              <a:buNone/>
            </a:pPr>
            <a:r>
              <a:t/>
            </a:r>
            <a:endParaRPr b="0" i="0" sz="1800" u="none" cap="none" strike="noStrike">
              <a:solidFill>
                <a:srgbClr val="000000"/>
              </a:solidFill>
              <a:latin typeface="Arial"/>
              <a:ea typeface="Arial"/>
              <a:cs typeface="Arial"/>
              <a:sym typeface="Arial"/>
            </a:endParaRPr>
          </a:p>
          <a:p>
            <a:pPr indent="0" lvl="0" marL="0" marR="0" rtl="0" algn="l">
              <a:lnSpc>
                <a:spcPct val="160000"/>
              </a:lnSpc>
              <a:spcBef>
                <a:spcPts val="0"/>
              </a:spcBef>
              <a:spcAft>
                <a:spcPts val="0"/>
              </a:spcAft>
              <a:buNone/>
            </a:pPr>
            <a:r>
              <a:rPr b="0" i="0" lang="en-US" sz="1800" u="none" cap="none" strike="noStrike">
                <a:solidFill>
                  <a:srgbClr val="000000"/>
                </a:solidFill>
                <a:latin typeface="Arial"/>
                <a:ea typeface="Arial"/>
                <a:cs typeface="Arial"/>
                <a:sym typeface="Arial"/>
              </a:rPr>
              <a:t>Some of the features we calculated are:</a:t>
            </a:r>
            <a:endParaRPr/>
          </a:p>
          <a:p>
            <a:pPr indent="0" lvl="0" marL="0" marR="0" rtl="0" algn="l">
              <a:lnSpc>
                <a:spcPct val="160000"/>
              </a:lnSpc>
              <a:spcBef>
                <a:spcPts val="0"/>
              </a:spcBef>
              <a:spcAft>
                <a:spcPts val="0"/>
              </a:spcAft>
              <a:buNone/>
            </a:pPr>
            <a:r>
              <a:rPr b="0" i="0" lang="en-US" sz="1800" u="none" cap="none" strike="noStrike">
                <a:solidFill>
                  <a:srgbClr val="000000"/>
                </a:solidFill>
                <a:latin typeface="Arial"/>
                <a:ea typeface="Arial"/>
                <a:cs typeface="Arial"/>
                <a:sym typeface="Arial"/>
              </a:rPr>
              <a:t>Node, Degree, ClusteringCoefficient, BetweennessCentrality, ClosenessCentrality, PageRank, EigenvectorCentrality, Eccentricity, LocalClusterDensities, sorensen_indices, CommunitySize, CommunityDensity, CommunityAssortativity</a:t>
            </a:r>
            <a:endParaRPr/>
          </a:p>
        </p:txBody>
      </p:sp>
      <p:sp>
        <p:nvSpPr>
          <p:cNvPr id="223" name="Google Shape;223;g3696472c30c_2_75"/>
          <p:cNvSpPr txBox="1"/>
          <p:nvPr/>
        </p:nvSpPr>
        <p:spPr>
          <a:xfrm>
            <a:off x="12442139" y="2965675"/>
            <a:ext cx="4722900" cy="369300"/>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i="0" lang="en-US" sz="2400" u="none" cap="none" strike="noStrike">
                <a:solidFill>
                  <a:srgbClr val="000000"/>
                </a:solidFill>
                <a:latin typeface="Arial"/>
                <a:ea typeface="Arial"/>
                <a:cs typeface="Arial"/>
                <a:sym typeface="Arial"/>
              </a:rPr>
              <a:t>Model Building</a:t>
            </a:r>
            <a:endParaRPr/>
          </a:p>
        </p:txBody>
      </p:sp>
      <p:sp>
        <p:nvSpPr>
          <p:cNvPr id="224" name="Google Shape;224;g3696472c30c_2_75"/>
          <p:cNvSpPr txBox="1"/>
          <p:nvPr/>
        </p:nvSpPr>
        <p:spPr>
          <a:xfrm>
            <a:off x="12432832" y="3785451"/>
            <a:ext cx="4732200" cy="277200"/>
          </a:xfrm>
          <a:prstGeom prst="rect">
            <a:avLst/>
          </a:prstGeom>
          <a:noFill/>
          <a:ln>
            <a:noFill/>
          </a:ln>
        </p:spPr>
        <p:txBody>
          <a:bodyPr anchorCtr="0" anchor="t" bIns="0" lIns="0" spcFirstLastPara="1" rIns="0" wrap="square" tIns="0">
            <a:spAutoFit/>
          </a:bodyPr>
          <a:lstStyle/>
          <a:p>
            <a:pPr indent="-194310" lvl="1" marL="388620" marR="0" rtl="0" algn="l">
              <a:lnSpc>
                <a:spcPct val="160000"/>
              </a:lnSpc>
              <a:spcBef>
                <a:spcPts val="0"/>
              </a:spcBef>
              <a:spcAft>
                <a:spcPts val="0"/>
              </a:spcAft>
              <a:buClr>
                <a:srgbClr val="000000"/>
              </a:buClr>
              <a:buSzPts val="1800"/>
              <a:buFont typeface="Arial"/>
              <a:buChar char="•"/>
            </a:pPr>
            <a:r>
              <a:rPr b="0" i="0" lang="en-US" sz="1800" u="none" cap="none" strike="noStrike">
                <a:solidFill>
                  <a:srgbClr val="000000"/>
                </a:solidFill>
                <a:latin typeface="Arial"/>
                <a:ea typeface="Arial"/>
                <a:cs typeface="Arial"/>
                <a:sym typeface="Arial"/>
              </a:rPr>
              <a:t>Use clustering to find natural communities.</a:t>
            </a:r>
            <a:endParaRPr/>
          </a:p>
        </p:txBody>
      </p:sp>
      <p:sp>
        <p:nvSpPr>
          <p:cNvPr id="225" name="Google Shape;225;g3696472c30c_2_75"/>
          <p:cNvSpPr txBox="1"/>
          <p:nvPr/>
        </p:nvSpPr>
        <p:spPr>
          <a:xfrm>
            <a:off x="12423525" y="4817961"/>
            <a:ext cx="4722900" cy="369300"/>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None/>
            </a:pPr>
            <a:r>
              <a:rPr b="1" i="0" lang="en-US" sz="2400" u="none" cap="none" strike="noStrike">
                <a:solidFill>
                  <a:srgbClr val="000000"/>
                </a:solidFill>
                <a:latin typeface="Arial"/>
                <a:ea typeface="Arial"/>
                <a:cs typeface="Arial"/>
                <a:sym typeface="Arial"/>
              </a:rPr>
              <a:t>Evaluation and Deployment</a:t>
            </a:r>
            <a:endParaRPr/>
          </a:p>
        </p:txBody>
      </p:sp>
      <p:sp>
        <p:nvSpPr>
          <p:cNvPr id="226" name="Google Shape;226;g3696472c30c_2_75"/>
          <p:cNvSpPr txBox="1"/>
          <p:nvPr/>
        </p:nvSpPr>
        <p:spPr>
          <a:xfrm>
            <a:off x="12423525" y="5637736"/>
            <a:ext cx="4732200" cy="720300"/>
          </a:xfrm>
          <a:prstGeom prst="rect">
            <a:avLst/>
          </a:prstGeom>
          <a:noFill/>
          <a:ln>
            <a:noFill/>
          </a:ln>
        </p:spPr>
        <p:txBody>
          <a:bodyPr anchorCtr="0" anchor="t" bIns="0" lIns="0" spcFirstLastPara="1" rIns="0" wrap="square" tIns="0">
            <a:spAutoFit/>
          </a:bodyPr>
          <a:lstStyle/>
          <a:p>
            <a:pPr indent="-194310" lvl="1" marL="388620" marR="0" rtl="0" algn="l">
              <a:lnSpc>
                <a:spcPct val="160000"/>
              </a:lnSpc>
              <a:spcBef>
                <a:spcPts val="0"/>
              </a:spcBef>
              <a:spcAft>
                <a:spcPts val="0"/>
              </a:spcAft>
              <a:buClr>
                <a:srgbClr val="000000"/>
              </a:buClr>
              <a:buSzPts val="1800"/>
              <a:buFont typeface="Arial"/>
              <a:buChar char="•"/>
            </a:pPr>
            <a:r>
              <a:rPr b="0" i="0" lang="en-US" sz="1800" u="none" cap="none" strike="noStrike">
                <a:solidFill>
                  <a:srgbClr val="000000"/>
                </a:solidFill>
                <a:latin typeface="Arial"/>
                <a:ea typeface="Arial"/>
                <a:cs typeface="Arial"/>
                <a:sym typeface="Arial"/>
              </a:rPr>
              <a:t>Evaluate and visualize them.</a:t>
            </a:r>
            <a:endParaRPr/>
          </a:p>
          <a:p>
            <a:pPr indent="-194310" lvl="1" marL="388620" marR="0" rtl="0" algn="l">
              <a:lnSpc>
                <a:spcPct val="160000"/>
              </a:lnSpc>
              <a:spcBef>
                <a:spcPts val="0"/>
              </a:spcBef>
              <a:spcAft>
                <a:spcPts val="0"/>
              </a:spcAft>
              <a:buClr>
                <a:srgbClr val="000000"/>
              </a:buClr>
              <a:buSzPts val="1800"/>
              <a:buFont typeface="Arial"/>
              <a:buChar char="•"/>
            </a:pPr>
            <a:r>
              <a:rPr b="0" i="0" lang="en-US" sz="1800" u="none" cap="none" strike="noStrike">
                <a:solidFill>
                  <a:srgbClr val="000000"/>
                </a:solidFill>
                <a:latin typeface="Arial"/>
                <a:ea typeface="Arial"/>
                <a:cs typeface="Arial"/>
                <a:sym typeface="Arial"/>
              </a:rPr>
              <a:t>Recommend based on user behaviour.</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4"/>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mt="50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cxnSp>
        <p:nvCxnSpPr>
          <p:cNvPr id="232" name="Google Shape;232;p4"/>
          <p:cNvCxnSpPr/>
          <p:nvPr/>
        </p:nvCxnSpPr>
        <p:spPr>
          <a:xfrm>
            <a:off x="1166399" y="1028700"/>
            <a:ext cx="687324" cy="0"/>
          </a:xfrm>
          <a:prstGeom prst="straightConnector1">
            <a:avLst/>
          </a:prstGeom>
          <a:noFill/>
          <a:ln cap="flat" cmpd="sng" w="76200">
            <a:solidFill>
              <a:srgbClr val="000000"/>
            </a:solidFill>
            <a:prstDash val="solid"/>
            <a:round/>
            <a:headEnd len="sm" w="sm" type="none"/>
            <a:tailEnd len="sm" w="sm" type="none"/>
          </a:ln>
        </p:spPr>
      </p:cxnSp>
      <p:sp>
        <p:nvSpPr>
          <p:cNvPr id="233" name="Google Shape;233;p4"/>
          <p:cNvSpPr/>
          <p:nvPr/>
        </p:nvSpPr>
        <p:spPr>
          <a:xfrm>
            <a:off x="1848134" y="1107845"/>
            <a:ext cx="13548229" cy="8031306"/>
          </a:xfrm>
          <a:custGeom>
            <a:rect b="b" l="l" r="r" t="t"/>
            <a:pathLst>
              <a:path extrusionOk="0" h="8031306" w="13548229">
                <a:moveTo>
                  <a:pt x="0" y="0"/>
                </a:moveTo>
                <a:lnTo>
                  <a:pt x="13548229" y="0"/>
                </a:lnTo>
                <a:lnTo>
                  <a:pt x="13548229" y="8031305"/>
                </a:lnTo>
                <a:lnTo>
                  <a:pt x="0" y="8031305"/>
                </a:lnTo>
                <a:lnTo>
                  <a:pt x="0" y="0"/>
                </a:lnTo>
                <a:close/>
              </a:path>
            </a:pathLst>
          </a:custGeom>
          <a:blipFill rotWithShape="1">
            <a:blip r:embed="rId4">
              <a:alphaModFix/>
            </a:blip>
            <a:stretch>
              <a:fillRect b="0" l="0" r="-437"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34" name="Google Shape;234;p4"/>
          <p:cNvSpPr txBox="1"/>
          <p:nvPr/>
        </p:nvSpPr>
        <p:spPr>
          <a:xfrm>
            <a:off x="1166399" y="9142095"/>
            <a:ext cx="3450476" cy="273685"/>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lang="en-US" sz="1599" u="none" strike="noStrike">
                <a:solidFill>
                  <a:srgbClr val="000000"/>
                </a:solidFill>
                <a:latin typeface="Arial"/>
                <a:ea typeface="Arial"/>
                <a:cs typeface="Arial"/>
                <a:sym typeface="Arial"/>
              </a:rPr>
              <a:t>SUMMER 2025 USD</a:t>
            </a:r>
            <a:endParaRPr/>
          </a:p>
        </p:txBody>
      </p:sp>
      <p:sp>
        <p:nvSpPr>
          <p:cNvPr id="235" name="Google Shape;235;p4"/>
          <p:cNvSpPr txBox="1"/>
          <p:nvPr/>
        </p:nvSpPr>
        <p:spPr>
          <a:xfrm>
            <a:off x="13671125" y="9142095"/>
            <a:ext cx="3450476" cy="273685"/>
          </a:xfrm>
          <a:prstGeom prst="rect">
            <a:avLst/>
          </a:prstGeom>
          <a:noFill/>
          <a:ln>
            <a:noFill/>
          </a:ln>
        </p:spPr>
        <p:txBody>
          <a:bodyPr anchorCtr="0" anchor="t" bIns="0" lIns="0" spcFirstLastPara="1" rIns="0" wrap="square" tIns="0">
            <a:spAutoFit/>
          </a:bodyPr>
          <a:lstStyle/>
          <a:p>
            <a:pPr indent="0" lvl="0" marL="0" marR="0" rtl="0" algn="r">
              <a:lnSpc>
                <a:spcPct val="140025"/>
              </a:lnSpc>
              <a:spcBef>
                <a:spcPts val="0"/>
              </a:spcBef>
              <a:spcAft>
                <a:spcPts val="0"/>
              </a:spcAft>
              <a:buNone/>
            </a:pPr>
            <a:r>
              <a:rPr lang="en-US" sz="1599">
                <a:solidFill>
                  <a:srgbClr val="000000"/>
                </a:solidFill>
                <a:latin typeface="Arial"/>
                <a:ea typeface="Arial"/>
                <a:cs typeface="Arial"/>
                <a:sym typeface="Arial"/>
              </a:rPr>
              <a:t>5</a:t>
            </a:r>
            <a:endParaRPr/>
          </a:p>
        </p:txBody>
      </p:sp>
      <p:sp>
        <p:nvSpPr>
          <p:cNvPr id="236" name="Google Shape;236;p4"/>
          <p:cNvSpPr txBox="1"/>
          <p:nvPr/>
        </p:nvSpPr>
        <p:spPr>
          <a:xfrm>
            <a:off x="3183009" y="457517"/>
            <a:ext cx="13533637" cy="705484"/>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4100">
                <a:solidFill>
                  <a:srgbClr val="000000"/>
                </a:solidFill>
                <a:latin typeface="DM Serif Display"/>
                <a:ea typeface="DM Serif Display"/>
                <a:cs typeface="DM Serif Display"/>
                <a:sym typeface="DM Serif Display"/>
              </a:rPr>
              <a:t>Full Architecture Diagram:</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5"/>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mt="50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242" name="Google Shape;242;p5"/>
          <p:cNvGrpSpPr/>
          <p:nvPr/>
        </p:nvGrpSpPr>
        <p:grpSpPr>
          <a:xfrm>
            <a:off x="2358599" y="2260055"/>
            <a:ext cx="2298465" cy="2535052"/>
            <a:chOff x="0" y="-47625"/>
            <a:chExt cx="2053052" cy="2264378"/>
          </a:xfrm>
        </p:grpSpPr>
        <p:sp>
          <p:nvSpPr>
            <p:cNvPr id="243" name="Google Shape;243;p5"/>
            <p:cNvSpPr/>
            <p:nvPr/>
          </p:nvSpPr>
          <p:spPr>
            <a:xfrm>
              <a:off x="0" y="0"/>
              <a:ext cx="2053052" cy="2216753"/>
            </a:xfrm>
            <a:custGeom>
              <a:rect b="b" l="l" r="r" t="t"/>
              <a:pathLst>
                <a:path extrusionOk="0" h="2216753" w="2053052">
                  <a:moveTo>
                    <a:pt x="50279" y="0"/>
                  </a:moveTo>
                  <a:lnTo>
                    <a:pt x="2002773" y="0"/>
                  </a:lnTo>
                  <a:cubicBezTo>
                    <a:pt x="2016108" y="0"/>
                    <a:pt x="2028897" y="5297"/>
                    <a:pt x="2038326" y="14726"/>
                  </a:cubicBezTo>
                  <a:cubicBezTo>
                    <a:pt x="2047755" y="24156"/>
                    <a:pt x="2053052" y="36944"/>
                    <a:pt x="2053052" y="50279"/>
                  </a:cubicBezTo>
                  <a:lnTo>
                    <a:pt x="2053052" y="2166474"/>
                  </a:lnTo>
                  <a:cubicBezTo>
                    <a:pt x="2053052" y="2179809"/>
                    <a:pt x="2047755" y="2192598"/>
                    <a:pt x="2038326" y="2202027"/>
                  </a:cubicBezTo>
                  <a:cubicBezTo>
                    <a:pt x="2028897" y="2211456"/>
                    <a:pt x="2016108" y="2216753"/>
                    <a:pt x="2002773" y="2216753"/>
                  </a:cubicBezTo>
                  <a:lnTo>
                    <a:pt x="50279" y="2216753"/>
                  </a:lnTo>
                  <a:cubicBezTo>
                    <a:pt x="36944" y="2216753"/>
                    <a:pt x="24156" y="2211456"/>
                    <a:pt x="14726" y="2202027"/>
                  </a:cubicBezTo>
                  <a:cubicBezTo>
                    <a:pt x="5297" y="2192598"/>
                    <a:pt x="0" y="2179809"/>
                    <a:pt x="0" y="2166474"/>
                  </a:cubicBezTo>
                  <a:lnTo>
                    <a:pt x="0" y="50279"/>
                  </a:lnTo>
                  <a:cubicBezTo>
                    <a:pt x="0" y="36944"/>
                    <a:pt x="5297" y="24156"/>
                    <a:pt x="14726" y="14726"/>
                  </a:cubicBezTo>
                  <a:cubicBezTo>
                    <a:pt x="24156" y="5297"/>
                    <a:pt x="36944" y="0"/>
                    <a:pt x="50279" y="0"/>
                  </a:cubicBezTo>
                  <a:close/>
                </a:path>
              </a:pathLst>
            </a:custGeom>
            <a:solidFill>
              <a:srgbClr val="FFFFFF">
                <a:alpha val="49803"/>
              </a:srgbClr>
            </a:solidFill>
            <a:ln cap="sq" cmpd="sng" w="28575">
              <a:solidFill>
                <a:srgbClr val="000000">
                  <a:alpha val="49803"/>
                </a:srgbClr>
              </a:solidFill>
              <a:prstDash val="solid"/>
              <a:miter lim="8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4" name="Google Shape;244;p5"/>
            <p:cNvSpPr txBox="1"/>
            <p:nvPr/>
          </p:nvSpPr>
          <p:spPr>
            <a:xfrm>
              <a:off x="0" y="-47625"/>
              <a:ext cx="2053052" cy="2264378"/>
            </a:xfrm>
            <a:prstGeom prst="rect">
              <a:avLst/>
            </a:prstGeom>
            <a:noFill/>
            <a:ln>
              <a:noFill/>
            </a:ln>
          </p:spPr>
          <p:txBody>
            <a:bodyPr anchorCtr="0" anchor="ctr" bIns="50800" lIns="50800" spcFirstLastPara="1" rIns="50800" wrap="square" tIns="50800">
              <a:noAutofit/>
            </a:bodyPr>
            <a:lstStyle/>
            <a:p>
              <a:pPr indent="0" lvl="0" marL="0" marR="0" rtl="0" algn="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cxnSp>
        <p:nvCxnSpPr>
          <p:cNvPr id="245" name="Google Shape;245;p5"/>
          <p:cNvCxnSpPr/>
          <p:nvPr/>
        </p:nvCxnSpPr>
        <p:spPr>
          <a:xfrm>
            <a:off x="1166399" y="1028700"/>
            <a:ext cx="687324" cy="0"/>
          </a:xfrm>
          <a:prstGeom prst="straightConnector1">
            <a:avLst/>
          </a:prstGeom>
          <a:noFill/>
          <a:ln cap="flat" cmpd="sng" w="76200">
            <a:solidFill>
              <a:srgbClr val="000000"/>
            </a:solidFill>
            <a:prstDash val="solid"/>
            <a:round/>
            <a:headEnd len="sm" w="sm" type="none"/>
            <a:tailEnd len="sm" w="sm" type="none"/>
          </a:ln>
        </p:spPr>
      </p:cxnSp>
      <p:grpSp>
        <p:nvGrpSpPr>
          <p:cNvPr id="246" name="Google Shape;246;p5"/>
          <p:cNvGrpSpPr/>
          <p:nvPr/>
        </p:nvGrpSpPr>
        <p:grpSpPr>
          <a:xfrm>
            <a:off x="7183892" y="2260055"/>
            <a:ext cx="2194978" cy="2485538"/>
            <a:chOff x="0" y="-47625"/>
            <a:chExt cx="1960615" cy="2220151"/>
          </a:xfrm>
        </p:grpSpPr>
        <p:sp>
          <p:nvSpPr>
            <p:cNvPr id="247" name="Google Shape;247;p5"/>
            <p:cNvSpPr/>
            <p:nvPr/>
          </p:nvSpPr>
          <p:spPr>
            <a:xfrm>
              <a:off x="0" y="0"/>
              <a:ext cx="1960615" cy="2172526"/>
            </a:xfrm>
            <a:custGeom>
              <a:rect b="b" l="l" r="r" t="t"/>
              <a:pathLst>
                <a:path extrusionOk="0" h="2172526" w="1960615">
                  <a:moveTo>
                    <a:pt x="52650" y="0"/>
                  </a:moveTo>
                  <a:lnTo>
                    <a:pt x="1907966" y="0"/>
                  </a:lnTo>
                  <a:cubicBezTo>
                    <a:pt x="1937043" y="0"/>
                    <a:pt x="1960615" y="23572"/>
                    <a:pt x="1960615" y="52650"/>
                  </a:cubicBezTo>
                  <a:lnTo>
                    <a:pt x="1960615" y="2119876"/>
                  </a:lnTo>
                  <a:cubicBezTo>
                    <a:pt x="1960615" y="2133840"/>
                    <a:pt x="1955068" y="2147231"/>
                    <a:pt x="1945194" y="2157105"/>
                  </a:cubicBezTo>
                  <a:cubicBezTo>
                    <a:pt x="1935321" y="2166979"/>
                    <a:pt x="1921929" y="2172526"/>
                    <a:pt x="1907966" y="2172526"/>
                  </a:cubicBezTo>
                  <a:lnTo>
                    <a:pt x="52650" y="2172526"/>
                  </a:lnTo>
                  <a:cubicBezTo>
                    <a:pt x="38686" y="2172526"/>
                    <a:pt x="25294" y="2166979"/>
                    <a:pt x="15421" y="2157105"/>
                  </a:cubicBezTo>
                  <a:cubicBezTo>
                    <a:pt x="5547" y="2147231"/>
                    <a:pt x="0" y="2133840"/>
                    <a:pt x="0" y="2119876"/>
                  </a:cubicBezTo>
                  <a:lnTo>
                    <a:pt x="0" y="52650"/>
                  </a:lnTo>
                  <a:cubicBezTo>
                    <a:pt x="0" y="38686"/>
                    <a:pt x="5547" y="25294"/>
                    <a:pt x="15421" y="15421"/>
                  </a:cubicBezTo>
                  <a:cubicBezTo>
                    <a:pt x="25294" y="5547"/>
                    <a:pt x="38686" y="0"/>
                    <a:pt x="52650" y="0"/>
                  </a:cubicBezTo>
                  <a:close/>
                </a:path>
              </a:pathLst>
            </a:custGeom>
            <a:solidFill>
              <a:srgbClr val="FFFFFF">
                <a:alpha val="49803"/>
              </a:srgbClr>
            </a:solidFill>
            <a:ln cap="sq" cmpd="sng" w="28575">
              <a:solidFill>
                <a:srgbClr val="000000">
                  <a:alpha val="49803"/>
                </a:srgbClr>
              </a:solidFill>
              <a:prstDash val="solid"/>
              <a:miter lim="8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8" name="Google Shape;248;p5"/>
            <p:cNvSpPr txBox="1"/>
            <p:nvPr/>
          </p:nvSpPr>
          <p:spPr>
            <a:xfrm>
              <a:off x="0" y="-47625"/>
              <a:ext cx="1960615" cy="2220151"/>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249" name="Google Shape;249;p5"/>
          <p:cNvGrpSpPr/>
          <p:nvPr/>
        </p:nvGrpSpPr>
        <p:grpSpPr>
          <a:xfrm>
            <a:off x="11505110" y="2260055"/>
            <a:ext cx="2200694" cy="2485538"/>
            <a:chOff x="0" y="-47625"/>
            <a:chExt cx="1965720" cy="2220151"/>
          </a:xfrm>
        </p:grpSpPr>
        <p:sp>
          <p:nvSpPr>
            <p:cNvPr id="250" name="Google Shape;250;p5"/>
            <p:cNvSpPr/>
            <p:nvPr/>
          </p:nvSpPr>
          <p:spPr>
            <a:xfrm>
              <a:off x="0" y="0"/>
              <a:ext cx="1965720" cy="2172526"/>
            </a:xfrm>
            <a:custGeom>
              <a:rect b="b" l="l" r="r" t="t"/>
              <a:pathLst>
                <a:path extrusionOk="0" h="2172526" w="1965720">
                  <a:moveTo>
                    <a:pt x="52513" y="0"/>
                  </a:moveTo>
                  <a:lnTo>
                    <a:pt x="1913207" y="0"/>
                  </a:lnTo>
                  <a:cubicBezTo>
                    <a:pt x="1942209" y="0"/>
                    <a:pt x="1965720" y="23511"/>
                    <a:pt x="1965720" y="52513"/>
                  </a:cubicBezTo>
                  <a:lnTo>
                    <a:pt x="1965720" y="2120013"/>
                  </a:lnTo>
                  <a:cubicBezTo>
                    <a:pt x="1965720" y="2149015"/>
                    <a:pt x="1942209" y="2172526"/>
                    <a:pt x="1913207" y="2172526"/>
                  </a:cubicBezTo>
                  <a:lnTo>
                    <a:pt x="52513" y="2172526"/>
                  </a:lnTo>
                  <a:cubicBezTo>
                    <a:pt x="23511" y="2172526"/>
                    <a:pt x="0" y="2149015"/>
                    <a:pt x="0" y="2120013"/>
                  </a:cubicBezTo>
                  <a:lnTo>
                    <a:pt x="0" y="52513"/>
                  </a:lnTo>
                  <a:cubicBezTo>
                    <a:pt x="0" y="23511"/>
                    <a:pt x="23511" y="0"/>
                    <a:pt x="52513" y="0"/>
                  </a:cubicBezTo>
                  <a:close/>
                </a:path>
              </a:pathLst>
            </a:custGeom>
            <a:solidFill>
              <a:srgbClr val="FFFFFF">
                <a:alpha val="49803"/>
              </a:srgbClr>
            </a:solidFill>
            <a:ln cap="sq" cmpd="sng" w="28575">
              <a:solidFill>
                <a:srgbClr val="000000">
                  <a:alpha val="49803"/>
                </a:srgbClr>
              </a:solidFill>
              <a:prstDash val="solid"/>
              <a:miter lim="8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1" name="Google Shape;251;p5"/>
            <p:cNvSpPr txBox="1"/>
            <p:nvPr/>
          </p:nvSpPr>
          <p:spPr>
            <a:xfrm>
              <a:off x="0" y="-47625"/>
              <a:ext cx="1965720" cy="2220151"/>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52" name="Google Shape;252;p5"/>
          <p:cNvSpPr/>
          <p:nvPr/>
        </p:nvSpPr>
        <p:spPr>
          <a:xfrm>
            <a:off x="2715366" y="2567615"/>
            <a:ext cx="1288659" cy="1288659"/>
          </a:xfrm>
          <a:custGeom>
            <a:rect b="b" l="l" r="r" t="t"/>
            <a:pathLst>
              <a:path extrusionOk="0" h="1288659" w="1288659">
                <a:moveTo>
                  <a:pt x="0" y="0"/>
                </a:moveTo>
                <a:lnTo>
                  <a:pt x="1288659" y="0"/>
                </a:lnTo>
                <a:lnTo>
                  <a:pt x="1288659" y="1288659"/>
                </a:lnTo>
                <a:lnTo>
                  <a:pt x="0" y="1288659"/>
                </a:lnTo>
                <a:lnTo>
                  <a:pt x="0" y="0"/>
                </a:lnTo>
                <a:close/>
              </a:path>
            </a:pathLst>
          </a:custGeom>
          <a:blipFill rotWithShape="1">
            <a:blip r:embed="rId4">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3" name="Google Shape;253;p5"/>
          <p:cNvSpPr/>
          <p:nvPr/>
        </p:nvSpPr>
        <p:spPr>
          <a:xfrm>
            <a:off x="11906477" y="2381873"/>
            <a:ext cx="1397960" cy="1242631"/>
          </a:xfrm>
          <a:custGeom>
            <a:rect b="b" l="l" r="r" t="t"/>
            <a:pathLst>
              <a:path extrusionOk="0" h="1242631" w="1397960">
                <a:moveTo>
                  <a:pt x="0" y="0"/>
                </a:moveTo>
                <a:lnTo>
                  <a:pt x="1397960" y="0"/>
                </a:lnTo>
                <a:lnTo>
                  <a:pt x="1397960" y="1242631"/>
                </a:lnTo>
                <a:lnTo>
                  <a:pt x="0" y="1242631"/>
                </a:lnTo>
                <a:lnTo>
                  <a:pt x="0" y="0"/>
                </a:lnTo>
                <a:close/>
              </a:path>
            </a:pathLst>
          </a:custGeom>
          <a:blipFill rotWithShape="1">
            <a:blip r:embed="rId5">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4" name="Google Shape;254;p5"/>
          <p:cNvSpPr/>
          <p:nvPr/>
        </p:nvSpPr>
        <p:spPr>
          <a:xfrm>
            <a:off x="7582727" y="2469311"/>
            <a:ext cx="1397308" cy="1196604"/>
          </a:xfrm>
          <a:custGeom>
            <a:rect b="b" l="l" r="r" t="t"/>
            <a:pathLst>
              <a:path extrusionOk="0" h="1196604" w="1397308">
                <a:moveTo>
                  <a:pt x="0" y="0"/>
                </a:moveTo>
                <a:lnTo>
                  <a:pt x="1397308" y="0"/>
                </a:lnTo>
                <a:lnTo>
                  <a:pt x="1397308" y="1196604"/>
                </a:lnTo>
                <a:lnTo>
                  <a:pt x="0" y="1196604"/>
                </a:lnTo>
                <a:lnTo>
                  <a:pt x="0" y="0"/>
                </a:lnTo>
                <a:close/>
              </a:path>
            </a:pathLst>
          </a:custGeom>
          <a:blipFill rotWithShape="1">
            <a:blip r:embed="rId6">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5" name="Google Shape;255;p5"/>
          <p:cNvSpPr/>
          <p:nvPr/>
        </p:nvSpPr>
        <p:spPr>
          <a:xfrm>
            <a:off x="2071355" y="5444510"/>
            <a:ext cx="14169484" cy="2663901"/>
          </a:xfrm>
          <a:custGeom>
            <a:rect b="b" l="l" r="r" t="t"/>
            <a:pathLst>
              <a:path extrusionOk="0" h="2663901" w="14169484">
                <a:moveTo>
                  <a:pt x="0" y="0"/>
                </a:moveTo>
                <a:lnTo>
                  <a:pt x="14169484" y="0"/>
                </a:lnTo>
                <a:lnTo>
                  <a:pt x="14169484" y="2663902"/>
                </a:lnTo>
                <a:lnTo>
                  <a:pt x="0" y="2663902"/>
                </a:lnTo>
                <a:lnTo>
                  <a:pt x="0" y="0"/>
                </a:lnTo>
                <a:close/>
              </a:path>
            </a:pathLst>
          </a:custGeom>
          <a:blipFill rotWithShape="1">
            <a:blip r:embed="rId7">
              <a:alphaModFix/>
            </a:blip>
            <a:stretch>
              <a:fillRect b="0" l="-66" r="-66" t="-2528"/>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6" name="Google Shape;256;p5"/>
          <p:cNvSpPr txBox="1"/>
          <p:nvPr/>
        </p:nvSpPr>
        <p:spPr>
          <a:xfrm>
            <a:off x="1561994" y="3970574"/>
            <a:ext cx="3891675" cy="467660"/>
          </a:xfrm>
          <a:prstGeom prst="rect">
            <a:avLst/>
          </a:prstGeom>
          <a:noFill/>
          <a:ln>
            <a:noFill/>
          </a:ln>
        </p:spPr>
        <p:txBody>
          <a:bodyPr anchorCtr="0" anchor="t" bIns="0" lIns="0" spcFirstLastPara="1" rIns="0" wrap="square" tIns="0">
            <a:spAutoFit/>
          </a:bodyPr>
          <a:lstStyle/>
          <a:p>
            <a:pPr indent="0" lvl="0" marL="0" marR="0" rtl="0" algn="ctr">
              <a:lnSpc>
                <a:spcPct val="160031"/>
              </a:lnSpc>
              <a:spcBef>
                <a:spcPts val="0"/>
              </a:spcBef>
              <a:spcAft>
                <a:spcPts val="0"/>
              </a:spcAft>
              <a:buNone/>
            </a:pPr>
            <a:r>
              <a:rPr lang="en-US" sz="2547">
                <a:solidFill>
                  <a:srgbClr val="000000"/>
                </a:solidFill>
                <a:latin typeface="Arial"/>
                <a:ea typeface="Arial"/>
                <a:cs typeface="Arial"/>
                <a:sym typeface="Arial"/>
              </a:rPr>
              <a:t>K-Mea</a:t>
            </a:r>
            <a:r>
              <a:rPr lang="en-US" sz="2547" u="none" strike="noStrike">
                <a:solidFill>
                  <a:srgbClr val="000000"/>
                </a:solidFill>
                <a:latin typeface="Arial"/>
                <a:ea typeface="Arial"/>
                <a:cs typeface="Arial"/>
                <a:sym typeface="Arial"/>
              </a:rPr>
              <a:t>ns</a:t>
            </a:r>
            <a:endParaRPr/>
          </a:p>
        </p:txBody>
      </p:sp>
      <p:sp>
        <p:nvSpPr>
          <p:cNvPr id="257" name="Google Shape;257;p5"/>
          <p:cNvSpPr txBox="1"/>
          <p:nvPr/>
        </p:nvSpPr>
        <p:spPr>
          <a:xfrm>
            <a:off x="1166399" y="9142095"/>
            <a:ext cx="3450476" cy="273685"/>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lang="en-US" sz="1599" u="none" strike="noStrike">
                <a:solidFill>
                  <a:srgbClr val="000000"/>
                </a:solidFill>
                <a:latin typeface="Arial"/>
                <a:ea typeface="Arial"/>
                <a:cs typeface="Arial"/>
                <a:sym typeface="Arial"/>
              </a:rPr>
              <a:t>SUMMER 2025 USD</a:t>
            </a:r>
            <a:endParaRPr/>
          </a:p>
        </p:txBody>
      </p:sp>
      <p:sp>
        <p:nvSpPr>
          <p:cNvPr id="258" name="Google Shape;258;p5"/>
          <p:cNvSpPr txBox="1"/>
          <p:nvPr/>
        </p:nvSpPr>
        <p:spPr>
          <a:xfrm>
            <a:off x="13671125" y="9142095"/>
            <a:ext cx="3450476" cy="273685"/>
          </a:xfrm>
          <a:prstGeom prst="rect">
            <a:avLst/>
          </a:prstGeom>
          <a:noFill/>
          <a:ln>
            <a:noFill/>
          </a:ln>
        </p:spPr>
        <p:txBody>
          <a:bodyPr anchorCtr="0" anchor="t" bIns="0" lIns="0" spcFirstLastPara="1" rIns="0" wrap="square" tIns="0">
            <a:spAutoFit/>
          </a:bodyPr>
          <a:lstStyle/>
          <a:p>
            <a:pPr indent="0" lvl="0" marL="0" marR="0" rtl="0" algn="r">
              <a:lnSpc>
                <a:spcPct val="140025"/>
              </a:lnSpc>
              <a:spcBef>
                <a:spcPts val="0"/>
              </a:spcBef>
              <a:spcAft>
                <a:spcPts val="0"/>
              </a:spcAft>
              <a:buNone/>
            </a:pPr>
            <a:r>
              <a:rPr lang="en-US" sz="1599">
                <a:solidFill>
                  <a:srgbClr val="000000"/>
                </a:solidFill>
                <a:latin typeface="Arial"/>
                <a:ea typeface="Arial"/>
                <a:cs typeface="Arial"/>
                <a:sym typeface="Arial"/>
              </a:rPr>
              <a:t>4</a:t>
            </a:r>
            <a:endParaRPr/>
          </a:p>
        </p:txBody>
      </p:sp>
      <p:sp>
        <p:nvSpPr>
          <p:cNvPr id="259" name="Google Shape;259;p5"/>
          <p:cNvSpPr txBox="1"/>
          <p:nvPr/>
        </p:nvSpPr>
        <p:spPr>
          <a:xfrm>
            <a:off x="6142964" y="3901562"/>
            <a:ext cx="4276833" cy="534035"/>
          </a:xfrm>
          <a:prstGeom prst="rect">
            <a:avLst/>
          </a:prstGeom>
          <a:noFill/>
          <a:ln>
            <a:noFill/>
          </a:ln>
        </p:spPr>
        <p:txBody>
          <a:bodyPr anchorCtr="0" anchor="t" bIns="0" lIns="0" spcFirstLastPara="1" rIns="0" wrap="square" tIns="0">
            <a:spAutoFit/>
          </a:bodyPr>
          <a:lstStyle/>
          <a:p>
            <a:pPr indent="0" lvl="0" marL="0" marR="0" rtl="0" algn="ctr">
              <a:lnSpc>
                <a:spcPct val="160021"/>
              </a:lnSpc>
              <a:spcBef>
                <a:spcPts val="0"/>
              </a:spcBef>
              <a:spcAft>
                <a:spcPts val="0"/>
              </a:spcAft>
              <a:buNone/>
            </a:pPr>
            <a:r>
              <a:rPr lang="en-US" sz="2799">
                <a:solidFill>
                  <a:srgbClr val="000000"/>
                </a:solidFill>
                <a:latin typeface="Arial"/>
                <a:ea typeface="Arial"/>
                <a:cs typeface="Arial"/>
                <a:sym typeface="Arial"/>
              </a:rPr>
              <a:t>DBSCAN</a:t>
            </a:r>
            <a:endParaRPr/>
          </a:p>
        </p:txBody>
      </p:sp>
      <p:sp>
        <p:nvSpPr>
          <p:cNvPr id="260" name="Google Shape;260;p5"/>
          <p:cNvSpPr txBox="1"/>
          <p:nvPr/>
        </p:nvSpPr>
        <p:spPr>
          <a:xfrm>
            <a:off x="11505110" y="3662432"/>
            <a:ext cx="2109304" cy="1031345"/>
          </a:xfrm>
          <a:prstGeom prst="rect">
            <a:avLst/>
          </a:prstGeom>
          <a:noFill/>
          <a:ln>
            <a:noFill/>
          </a:ln>
        </p:spPr>
        <p:txBody>
          <a:bodyPr anchorCtr="0" anchor="t" bIns="0" lIns="0" spcFirstLastPara="1" rIns="0" wrap="square" tIns="0">
            <a:spAutoFit/>
          </a:bodyPr>
          <a:lstStyle/>
          <a:p>
            <a:pPr indent="0" lvl="0" marL="0" marR="0" rtl="0" algn="ctr">
              <a:lnSpc>
                <a:spcPct val="160022"/>
              </a:lnSpc>
              <a:spcBef>
                <a:spcPts val="0"/>
              </a:spcBef>
              <a:spcAft>
                <a:spcPts val="0"/>
              </a:spcAft>
              <a:buNone/>
            </a:pPr>
            <a:r>
              <a:rPr lang="en-US" sz="2669">
                <a:solidFill>
                  <a:srgbClr val="000000"/>
                </a:solidFill>
                <a:latin typeface="Arial"/>
                <a:ea typeface="Arial"/>
                <a:cs typeface="Arial"/>
                <a:sym typeface="Arial"/>
              </a:rPr>
              <a:t>Hi</a:t>
            </a:r>
            <a:r>
              <a:rPr lang="en-US" sz="2669" u="none" strike="noStrike">
                <a:solidFill>
                  <a:srgbClr val="000000"/>
                </a:solidFill>
                <a:latin typeface="Arial"/>
                <a:ea typeface="Arial"/>
                <a:cs typeface="Arial"/>
                <a:sym typeface="Arial"/>
              </a:rPr>
              <a:t>erarchical Clustering</a:t>
            </a:r>
            <a:endParaRPr/>
          </a:p>
        </p:txBody>
      </p:sp>
      <p:sp>
        <p:nvSpPr>
          <p:cNvPr id="261" name="Google Shape;261;p5"/>
          <p:cNvSpPr txBox="1"/>
          <p:nvPr/>
        </p:nvSpPr>
        <p:spPr>
          <a:xfrm>
            <a:off x="2051680" y="584867"/>
            <a:ext cx="15715995" cy="747431"/>
          </a:xfrm>
          <a:prstGeom prst="rect">
            <a:avLst/>
          </a:prstGeom>
          <a:noFill/>
          <a:ln>
            <a:noFill/>
          </a:ln>
        </p:spPr>
        <p:txBody>
          <a:bodyPr anchorCtr="0" anchor="t" bIns="0" lIns="0" spcFirstLastPara="1" rIns="0" wrap="square" tIns="0">
            <a:spAutoFit/>
          </a:bodyPr>
          <a:lstStyle/>
          <a:p>
            <a:pPr indent="0" lvl="0" marL="0" marR="0" rtl="0" algn="l">
              <a:lnSpc>
                <a:spcPct val="140013"/>
              </a:lnSpc>
              <a:spcBef>
                <a:spcPts val="0"/>
              </a:spcBef>
              <a:spcAft>
                <a:spcPts val="0"/>
              </a:spcAft>
              <a:buNone/>
            </a:pPr>
            <a:r>
              <a:rPr lang="en-US" sz="4381">
                <a:solidFill>
                  <a:srgbClr val="000000"/>
                </a:solidFill>
                <a:latin typeface="DM Serif Display"/>
                <a:ea typeface="DM Serif Display"/>
                <a:cs typeface="DM Serif Display"/>
                <a:sym typeface="DM Serif Display"/>
              </a:rPr>
              <a:t>Techniques Used - Three Clustering models compared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6"/>
          <p:cNvSpPr/>
          <p:nvPr/>
        </p:nvSpPr>
        <p:spPr>
          <a:xfrm>
            <a:off x="-139531"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mt="50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cxnSp>
        <p:nvCxnSpPr>
          <p:cNvPr id="267" name="Google Shape;267;p6"/>
          <p:cNvCxnSpPr/>
          <p:nvPr/>
        </p:nvCxnSpPr>
        <p:spPr>
          <a:xfrm>
            <a:off x="1166399" y="1028700"/>
            <a:ext cx="687324" cy="0"/>
          </a:xfrm>
          <a:prstGeom prst="straightConnector1">
            <a:avLst/>
          </a:prstGeom>
          <a:noFill/>
          <a:ln cap="flat" cmpd="sng" w="76200">
            <a:solidFill>
              <a:srgbClr val="000000"/>
            </a:solidFill>
            <a:prstDash val="solid"/>
            <a:round/>
            <a:headEnd len="sm" w="sm" type="none"/>
            <a:tailEnd len="sm" w="sm" type="none"/>
          </a:ln>
        </p:spPr>
      </p:cxnSp>
      <p:sp>
        <p:nvSpPr>
          <p:cNvPr id="268" name="Google Shape;268;p6"/>
          <p:cNvSpPr/>
          <p:nvPr/>
        </p:nvSpPr>
        <p:spPr>
          <a:xfrm>
            <a:off x="2927374" y="1439928"/>
            <a:ext cx="9524085" cy="7533520"/>
          </a:xfrm>
          <a:custGeom>
            <a:rect b="b" l="l" r="r" t="t"/>
            <a:pathLst>
              <a:path extrusionOk="0" h="7533520" w="9524085">
                <a:moveTo>
                  <a:pt x="0" y="0"/>
                </a:moveTo>
                <a:lnTo>
                  <a:pt x="9524084" y="0"/>
                </a:lnTo>
                <a:lnTo>
                  <a:pt x="9524084" y="7533520"/>
                </a:lnTo>
                <a:lnTo>
                  <a:pt x="0" y="7533520"/>
                </a:lnTo>
                <a:lnTo>
                  <a:pt x="0" y="0"/>
                </a:lnTo>
                <a:close/>
              </a:path>
            </a:pathLst>
          </a:custGeom>
          <a:blipFill rotWithShape="1">
            <a:blip r:embed="rId4">
              <a:alphaModFix/>
            </a:blip>
            <a:stretch>
              <a:fillRect b="0" l="0" r="-577"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69" name="Google Shape;269;p6"/>
          <p:cNvSpPr txBox="1"/>
          <p:nvPr/>
        </p:nvSpPr>
        <p:spPr>
          <a:xfrm>
            <a:off x="1166399" y="9142095"/>
            <a:ext cx="3450476" cy="273685"/>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lang="en-US" sz="1599" u="none" strike="noStrike">
                <a:solidFill>
                  <a:srgbClr val="000000"/>
                </a:solidFill>
                <a:latin typeface="Arial"/>
                <a:ea typeface="Arial"/>
                <a:cs typeface="Arial"/>
                <a:sym typeface="Arial"/>
              </a:rPr>
              <a:t>SUMMER 2025 USD</a:t>
            </a:r>
            <a:endParaRPr/>
          </a:p>
        </p:txBody>
      </p:sp>
      <p:sp>
        <p:nvSpPr>
          <p:cNvPr id="270" name="Google Shape;270;p6"/>
          <p:cNvSpPr txBox="1"/>
          <p:nvPr/>
        </p:nvSpPr>
        <p:spPr>
          <a:xfrm>
            <a:off x="13671125" y="9142095"/>
            <a:ext cx="3450476" cy="273685"/>
          </a:xfrm>
          <a:prstGeom prst="rect">
            <a:avLst/>
          </a:prstGeom>
          <a:noFill/>
          <a:ln>
            <a:noFill/>
          </a:ln>
        </p:spPr>
        <p:txBody>
          <a:bodyPr anchorCtr="0" anchor="t" bIns="0" lIns="0" spcFirstLastPara="1" rIns="0" wrap="square" tIns="0">
            <a:spAutoFit/>
          </a:bodyPr>
          <a:lstStyle/>
          <a:p>
            <a:pPr indent="0" lvl="0" marL="0" marR="0" rtl="0" algn="r">
              <a:lnSpc>
                <a:spcPct val="140025"/>
              </a:lnSpc>
              <a:spcBef>
                <a:spcPts val="0"/>
              </a:spcBef>
              <a:spcAft>
                <a:spcPts val="0"/>
              </a:spcAft>
              <a:buNone/>
            </a:pPr>
            <a:r>
              <a:rPr lang="en-US" sz="1599">
                <a:solidFill>
                  <a:srgbClr val="000000"/>
                </a:solidFill>
                <a:latin typeface="Arial"/>
                <a:ea typeface="Arial"/>
                <a:cs typeface="Arial"/>
                <a:sym typeface="Arial"/>
              </a:rPr>
              <a:t>5</a:t>
            </a:r>
            <a:endParaRPr/>
          </a:p>
        </p:txBody>
      </p:sp>
      <p:sp>
        <p:nvSpPr>
          <p:cNvPr id="271" name="Google Shape;271;p6"/>
          <p:cNvSpPr txBox="1"/>
          <p:nvPr/>
        </p:nvSpPr>
        <p:spPr>
          <a:xfrm>
            <a:off x="-139523" y="652775"/>
            <a:ext cx="14506200" cy="492300"/>
          </a:xfrm>
          <a:prstGeom prst="rect">
            <a:avLst/>
          </a:prstGeom>
          <a:noFill/>
          <a:ln>
            <a:noFill/>
          </a:ln>
        </p:spPr>
        <p:txBody>
          <a:bodyPr anchorCtr="0" anchor="t" bIns="0" lIns="0" spcFirstLastPara="1" rIns="0" wrap="square" tIns="0">
            <a:spAutoFit/>
          </a:bodyPr>
          <a:lstStyle/>
          <a:p>
            <a:pPr indent="0" lvl="0" marL="0" marR="0" rtl="0" algn="ctr">
              <a:lnSpc>
                <a:spcPct val="160018"/>
              </a:lnSpc>
              <a:spcBef>
                <a:spcPts val="0"/>
              </a:spcBef>
              <a:spcAft>
                <a:spcPts val="0"/>
              </a:spcAft>
              <a:buNone/>
            </a:pPr>
            <a:r>
              <a:rPr b="1" lang="en-US" sz="3199">
                <a:solidFill>
                  <a:srgbClr val="000000"/>
                </a:solidFill>
                <a:latin typeface="Arial"/>
                <a:ea typeface="Arial"/>
                <a:cs typeface="Arial"/>
                <a:sym typeface="Arial"/>
              </a:rPr>
              <a:t>Best Fit Model In Performance</a:t>
            </a:r>
            <a:r>
              <a:rPr b="1" lang="en-US" sz="3199"/>
              <a:t> Visualization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7"/>
          <p:cNvSpPr txBox="1"/>
          <p:nvPr/>
        </p:nvSpPr>
        <p:spPr>
          <a:xfrm>
            <a:off x="2729500" y="1078200"/>
            <a:ext cx="8927400" cy="674400"/>
          </a:xfrm>
          <a:prstGeom prst="rect">
            <a:avLst/>
          </a:prstGeom>
          <a:noFill/>
          <a:ln>
            <a:noFill/>
          </a:ln>
        </p:spPr>
        <p:txBody>
          <a:bodyPr anchorCtr="0" anchor="t" bIns="0" lIns="0" spcFirstLastPara="1" rIns="0" wrap="square" tIns="0">
            <a:spAutoFit/>
          </a:bodyPr>
          <a:lstStyle/>
          <a:p>
            <a:pPr indent="0" lvl="0" marL="0" marR="0" rtl="0" algn="l">
              <a:lnSpc>
                <a:spcPct val="159986"/>
              </a:lnSpc>
              <a:spcBef>
                <a:spcPts val="0"/>
              </a:spcBef>
              <a:spcAft>
                <a:spcPts val="0"/>
              </a:spcAft>
              <a:buNone/>
            </a:pPr>
            <a:r>
              <a:rPr b="1" lang="en-US" sz="4381">
                <a:solidFill>
                  <a:srgbClr val="000000"/>
                </a:solidFill>
                <a:latin typeface="Arial"/>
                <a:ea typeface="Arial"/>
                <a:cs typeface="Arial"/>
                <a:sym typeface="Arial"/>
              </a:rPr>
              <a:t>Clusters - Key Insights</a:t>
            </a:r>
            <a:endParaRPr/>
          </a:p>
        </p:txBody>
      </p:sp>
      <p:sp>
        <p:nvSpPr>
          <p:cNvPr id="277" name="Google Shape;277;p7"/>
          <p:cNvSpPr txBox="1"/>
          <p:nvPr/>
        </p:nvSpPr>
        <p:spPr>
          <a:xfrm>
            <a:off x="879002" y="2345407"/>
            <a:ext cx="15575700" cy="5543400"/>
          </a:xfrm>
          <a:prstGeom prst="rect">
            <a:avLst/>
          </a:prstGeom>
          <a:noFill/>
          <a:ln>
            <a:noFill/>
          </a:ln>
        </p:spPr>
        <p:txBody>
          <a:bodyPr anchorCtr="0" anchor="t" bIns="0" lIns="0" spcFirstLastPara="1" rIns="0" wrap="square" tIns="0">
            <a:spAutoFit/>
          </a:bodyPr>
          <a:lstStyle/>
          <a:p>
            <a:pPr indent="-366807" lvl="1" marL="733614" marR="0" rtl="0" algn="l">
              <a:lnSpc>
                <a:spcPct val="160023"/>
              </a:lnSpc>
              <a:spcBef>
                <a:spcPts val="0"/>
              </a:spcBef>
              <a:spcAft>
                <a:spcPts val="0"/>
              </a:spcAft>
              <a:buClr>
                <a:srgbClr val="000000"/>
              </a:buClr>
              <a:buSzPts val="3397"/>
              <a:buChar char="•"/>
            </a:pPr>
            <a:r>
              <a:rPr i="0" lang="en-US" sz="3397" u="none" cap="none" strike="noStrike">
                <a:solidFill>
                  <a:srgbClr val="000000"/>
                </a:solidFill>
              </a:rPr>
              <a:t>8 natural clusters emerged,</a:t>
            </a:r>
            <a:endParaRPr/>
          </a:p>
          <a:p>
            <a:pPr indent="-366807" lvl="1" marL="733614" marR="0" rtl="0" algn="l">
              <a:lnSpc>
                <a:spcPct val="160023"/>
              </a:lnSpc>
              <a:spcBef>
                <a:spcPts val="0"/>
              </a:spcBef>
              <a:spcAft>
                <a:spcPts val="0"/>
              </a:spcAft>
              <a:buClr>
                <a:srgbClr val="000000"/>
              </a:buClr>
              <a:buSzPts val="3397"/>
              <a:buChar char="•"/>
            </a:pPr>
            <a:r>
              <a:rPr i="0" lang="en-US" sz="3397" u="none" cap="none" strike="noStrike">
                <a:solidFill>
                  <a:srgbClr val="000000"/>
                </a:solidFill>
              </a:rPr>
              <a:t>Some users are highly connected influencers,</a:t>
            </a:r>
            <a:endParaRPr/>
          </a:p>
          <a:p>
            <a:pPr indent="-366807" lvl="1" marL="733614" marR="0" rtl="0" algn="l">
              <a:lnSpc>
                <a:spcPct val="160023"/>
              </a:lnSpc>
              <a:spcBef>
                <a:spcPts val="0"/>
              </a:spcBef>
              <a:spcAft>
                <a:spcPts val="0"/>
              </a:spcAft>
              <a:buClr>
                <a:srgbClr val="000000"/>
              </a:buClr>
              <a:buSzPts val="3397"/>
              <a:buChar char="•"/>
            </a:pPr>
            <a:r>
              <a:rPr i="0" lang="en-US" sz="3397" u="none" cap="none" strike="noStrike">
                <a:solidFill>
                  <a:srgbClr val="000000"/>
                </a:solidFill>
              </a:rPr>
              <a:t>Others are isolated or niche members,</a:t>
            </a:r>
            <a:endParaRPr/>
          </a:p>
          <a:p>
            <a:pPr indent="-366807" lvl="1" marL="733614" marR="0" rtl="0" algn="l">
              <a:lnSpc>
                <a:spcPct val="160023"/>
              </a:lnSpc>
              <a:spcBef>
                <a:spcPts val="0"/>
              </a:spcBef>
              <a:spcAft>
                <a:spcPts val="0"/>
              </a:spcAft>
              <a:buClr>
                <a:srgbClr val="000000"/>
              </a:buClr>
              <a:buSzPts val="3397"/>
              <a:buChar char="•"/>
            </a:pPr>
            <a:r>
              <a:rPr i="0" lang="en-US" sz="3397" u="none" cap="none" strike="noStrike">
                <a:solidFill>
                  <a:srgbClr val="000000"/>
                </a:solidFill>
              </a:rPr>
              <a:t>Each cluster has unique characteristics some form close-knit communities,</a:t>
            </a:r>
            <a:endParaRPr/>
          </a:p>
          <a:p>
            <a:pPr indent="-366807" lvl="1" marL="733614" marR="0" rtl="0" algn="l">
              <a:lnSpc>
                <a:spcPct val="160023"/>
              </a:lnSpc>
              <a:spcBef>
                <a:spcPts val="0"/>
              </a:spcBef>
              <a:spcAft>
                <a:spcPts val="0"/>
              </a:spcAft>
              <a:buClr>
                <a:srgbClr val="000000"/>
              </a:buClr>
              <a:buSzPts val="3397"/>
              <a:buChar char="•"/>
            </a:pPr>
            <a:r>
              <a:rPr i="0" lang="en-US" sz="3397" u="none" cap="none" strike="noStrike">
                <a:solidFill>
                  <a:srgbClr val="000000"/>
                </a:solidFill>
              </a:rPr>
              <a:t>Others are highly connected influencers  and </a:t>
            </a:r>
            <a:endParaRPr/>
          </a:p>
          <a:p>
            <a:pPr indent="-366807" lvl="1" marL="733614" marR="0" rtl="0" algn="l">
              <a:lnSpc>
                <a:spcPct val="160023"/>
              </a:lnSpc>
              <a:spcBef>
                <a:spcPts val="0"/>
              </a:spcBef>
              <a:spcAft>
                <a:spcPts val="0"/>
              </a:spcAft>
              <a:buClr>
                <a:srgbClr val="000000"/>
              </a:buClr>
              <a:buSzPts val="3397"/>
              <a:buChar char="•"/>
            </a:pPr>
            <a:r>
              <a:rPr i="0" lang="en-US" sz="3397" u="none" cap="none" strike="noStrike">
                <a:solidFill>
                  <a:srgbClr val="000000"/>
                </a:solidFill>
              </a:rPr>
              <a:t>A few are on the fringe.</a:t>
            </a:r>
            <a:endParaRPr/>
          </a:p>
          <a:p>
            <a:pPr indent="0" lvl="0" marL="0" marR="0" rtl="0" algn="ctr">
              <a:lnSpc>
                <a:spcPct val="160023"/>
              </a:lnSpc>
              <a:spcBef>
                <a:spcPts val="0"/>
              </a:spcBef>
              <a:spcAft>
                <a:spcPts val="0"/>
              </a:spcAft>
              <a:buNone/>
            </a:pPr>
            <a:r>
              <a:t/>
            </a:r>
            <a:endParaRPr sz="3397">
              <a:solidFill>
                <a:srgbClr val="000000"/>
              </a:solidFill>
            </a:endParaRPr>
          </a:p>
        </p:txBody>
      </p:sp>
      <p:cxnSp>
        <p:nvCxnSpPr>
          <p:cNvPr id="278" name="Google Shape;278;p7"/>
          <p:cNvCxnSpPr/>
          <p:nvPr/>
        </p:nvCxnSpPr>
        <p:spPr>
          <a:xfrm>
            <a:off x="1533274" y="1586350"/>
            <a:ext cx="687300" cy="0"/>
          </a:xfrm>
          <a:prstGeom prst="straightConnector1">
            <a:avLst/>
          </a:prstGeom>
          <a:noFill/>
          <a:ln cap="flat" cmpd="sng" w="76200">
            <a:solidFill>
              <a:srgbClr val="000000"/>
            </a:solidFill>
            <a:prstDash val="solid"/>
            <a:round/>
            <a:headEnd len="sm" w="sm" type="none"/>
            <a:tailEnd len="sm" w="sm"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8"/>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mt="50000"/>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cxnSp>
        <p:nvCxnSpPr>
          <p:cNvPr id="284" name="Google Shape;284;p8"/>
          <p:cNvCxnSpPr/>
          <p:nvPr/>
        </p:nvCxnSpPr>
        <p:spPr>
          <a:xfrm>
            <a:off x="1166399" y="1028700"/>
            <a:ext cx="687324" cy="0"/>
          </a:xfrm>
          <a:prstGeom prst="straightConnector1">
            <a:avLst/>
          </a:prstGeom>
          <a:noFill/>
          <a:ln cap="flat" cmpd="sng" w="76200">
            <a:solidFill>
              <a:srgbClr val="000000"/>
            </a:solidFill>
            <a:prstDash val="solid"/>
            <a:round/>
            <a:headEnd len="sm" w="sm" type="none"/>
            <a:tailEnd len="sm" w="sm" type="none"/>
          </a:ln>
        </p:spPr>
      </p:cxnSp>
      <p:sp>
        <p:nvSpPr>
          <p:cNvPr id="285" name="Google Shape;285;p8"/>
          <p:cNvSpPr/>
          <p:nvPr/>
        </p:nvSpPr>
        <p:spPr>
          <a:xfrm>
            <a:off x="2098267" y="1296651"/>
            <a:ext cx="13298097" cy="7478814"/>
          </a:xfrm>
          <a:custGeom>
            <a:rect b="b" l="l" r="r" t="t"/>
            <a:pathLst>
              <a:path extrusionOk="0" h="7478814" w="13298097">
                <a:moveTo>
                  <a:pt x="0" y="0"/>
                </a:moveTo>
                <a:lnTo>
                  <a:pt x="13298096" y="0"/>
                </a:lnTo>
                <a:lnTo>
                  <a:pt x="13298096" y="7478814"/>
                </a:lnTo>
                <a:lnTo>
                  <a:pt x="0" y="7478814"/>
                </a:lnTo>
                <a:lnTo>
                  <a:pt x="0" y="0"/>
                </a:lnTo>
                <a:close/>
              </a:path>
            </a:pathLst>
          </a:custGeom>
          <a:blipFill rotWithShape="1">
            <a:blip r:embed="rId4">
              <a:alphaModFix/>
            </a:blip>
            <a:stretch>
              <a:fillRect b="0" l="0" r="-651"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86" name="Google Shape;286;p8"/>
          <p:cNvSpPr txBox="1"/>
          <p:nvPr/>
        </p:nvSpPr>
        <p:spPr>
          <a:xfrm>
            <a:off x="2231330" y="635677"/>
            <a:ext cx="11715339" cy="596816"/>
          </a:xfrm>
          <a:prstGeom prst="rect">
            <a:avLst/>
          </a:prstGeom>
          <a:noFill/>
          <a:ln>
            <a:noFill/>
          </a:ln>
        </p:spPr>
        <p:txBody>
          <a:bodyPr anchorCtr="0" anchor="t" bIns="0" lIns="0" spcFirstLastPara="1" rIns="0" wrap="square" tIns="0">
            <a:spAutoFit/>
          </a:bodyPr>
          <a:lstStyle/>
          <a:p>
            <a:pPr indent="0" lvl="0" marL="0" marR="0" rtl="0" algn="l">
              <a:lnSpc>
                <a:spcPct val="139994"/>
              </a:lnSpc>
              <a:spcBef>
                <a:spcPts val="0"/>
              </a:spcBef>
              <a:spcAft>
                <a:spcPts val="0"/>
              </a:spcAft>
              <a:buNone/>
            </a:pPr>
            <a:r>
              <a:rPr lang="en-US" sz="3503">
                <a:solidFill>
                  <a:srgbClr val="000000"/>
                </a:solidFill>
                <a:latin typeface="DM Serif Display"/>
                <a:ea typeface="DM Serif Display"/>
                <a:cs typeface="DM Serif Display"/>
                <a:sym typeface="DM Serif Display"/>
              </a:rPr>
              <a:t>What We Learned from Clusters</a:t>
            </a:r>
            <a:endParaRPr/>
          </a:p>
        </p:txBody>
      </p:sp>
      <p:sp>
        <p:nvSpPr>
          <p:cNvPr id="287" name="Google Shape;287;p8"/>
          <p:cNvSpPr txBox="1"/>
          <p:nvPr/>
        </p:nvSpPr>
        <p:spPr>
          <a:xfrm>
            <a:off x="1166399" y="9706359"/>
            <a:ext cx="3450476" cy="273685"/>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lang="en-US" sz="1599" u="none" strike="noStrike">
                <a:solidFill>
                  <a:srgbClr val="000000"/>
                </a:solidFill>
                <a:latin typeface="Arial"/>
                <a:ea typeface="Arial"/>
                <a:cs typeface="Arial"/>
                <a:sym typeface="Arial"/>
              </a:rPr>
              <a:t>SUMMER 2025 USD</a:t>
            </a:r>
            <a:endParaRPr/>
          </a:p>
        </p:txBody>
      </p:sp>
      <p:sp>
        <p:nvSpPr>
          <p:cNvPr id="288" name="Google Shape;288;p8"/>
          <p:cNvSpPr txBox="1"/>
          <p:nvPr/>
        </p:nvSpPr>
        <p:spPr>
          <a:xfrm>
            <a:off x="13671125" y="9142095"/>
            <a:ext cx="3450476" cy="273685"/>
          </a:xfrm>
          <a:prstGeom prst="rect">
            <a:avLst/>
          </a:prstGeom>
          <a:noFill/>
          <a:ln>
            <a:noFill/>
          </a:ln>
        </p:spPr>
        <p:txBody>
          <a:bodyPr anchorCtr="0" anchor="t" bIns="0" lIns="0" spcFirstLastPara="1" rIns="0" wrap="square" tIns="0">
            <a:spAutoFit/>
          </a:bodyPr>
          <a:lstStyle/>
          <a:p>
            <a:pPr indent="0" lvl="0" marL="0" marR="0" rtl="0" algn="r">
              <a:lnSpc>
                <a:spcPct val="140025"/>
              </a:lnSpc>
              <a:spcBef>
                <a:spcPts val="0"/>
              </a:spcBef>
              <a:spcAft>
                <a:spcPts val="0"/>
              </a:spcAft>
              <a:buNone/>
            </a:pPr>
            <a:r>
              <a:rPr lang="en-US" sz="1599">
                <a:solidFill>
                  <a:srgbClr val="000000"/>
                </a:solidFill>
                <a:latin typeface="Arial"/>
                <a:ea typeface="Arial"/>
                <a:cs typeface="Arial"/>
                <a:sym typeface="Arial"/>
              </a:rPr>
              <a:t>6</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